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67"/>
    <p:restoredTop sz="86968"/>
  </p:normalViewPr>
  <p:slideViewPr>
    <p:cSldViewPr snapToGrid="0" snapToObjects="1" showGuides="1">
      <p:cViewPr varScale="1">
        <p:scale>
          <a:sx n="143" d="100"/>
          <a:sy n="143" d="100"/>
        </p:scale>
        <p:origin x="1680" y="104"/>
      </p:cViewPr>
      <p:guideLst>
        <p:guide orient="horz" pos="2208"/>
        <p:guide pos="3840"/>
      </p:guideLst>
    </p:cSldViewPr>
  </p:slideViewPr>
  <p:outlineViewPr>
    <p:cViewPr>
      <p:scale>
        <a:sx n="33" d="100"/>
        <a:sy n="33" d="100"/>
      </p:scale>
      <p:origin x="0" y="-3584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A30DF3-7149-C343-B51E-3B9188AB0E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B67BA8-36D2-354E-8EF2-C0EAD12322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C361C-AA7B-E84E-8BFA-BFE18E17B050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FE4C6A-2659-3E49-B6BA-524CCF686A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6263E-20F8-D547-9807-513795620A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9038A-3A9A-0040-A8CB-32B2A5B5F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86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4A6B0-89C5-004D-BD77-D9E16B5C5D9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806EE-DA87-314B-B66B-37FEF44D9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806EE-DA87-314B-B66B-37FEF44D9A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806EE-DA87-314B-B66B-37FEF44D9A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23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806EE-DA87-314B-B66B-37FEF44D9A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806EE-DA87-314B-B66B-37FEF44D9A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74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806EE-DA87-314B-B66B-37FEF44D9A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78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806EE-DA87-314B-B66B-37FEF44D9A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9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35FC-A842-A64A-868F-4BF8612ACE2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FD97-A562-DA40-9AC0-3D9A5B41D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5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35FC-A842-A64A-868F-4BF8612ACE2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FD97-A562-DA40-9AC0-3D9A5B41D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1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35FC-A842-A64A-868F-4BF8612ACE2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FD97-A562-DA40-9AC0-3D9A5B41D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9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35FC-A842-A64A-868F-4BF8612ACE2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FD97-A562-DA40-9AC0-3D9A5B41D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6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35FC-A842-A64A-868F-4BF8612ACE2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FD97-A562-DA40-9AC0-3D9A5B41D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7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35FC-A842-A64A-868F-4BF8612ACE2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FD97-A562-DA40-9AC0-3D9A5B41D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4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35FC-A842-A64A-868F-4BF8612ACE2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FD97-A562-DA40-9AC0-3D9A5B41D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6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35FC-A842-A64A-868F-4BF8612ACE2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FD97-A562-DA40-9AC0-3D9A5B41D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9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35FC-A842-A64A-868F-4BF8612ACE2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FD97-A562-DA40-9AC0-3D9A5B41D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26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35FC-A842-A64A-868F-4BF8612ACE2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FD97-A562-DA40-9AC0-3D9A5B41D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6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35FC-A842-A64A-868F-4BF8612ACE2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FD97-A562-DA40-9AC0-3D9A5B41D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1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A35FC-A842-A64A-868F-4BF8612ACE2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1FD97-A562-DA40-9AC0-3D9A5B41D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0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-292630" y="371710"/>
            <a:ext cx="12777258" cy="119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5000"/>
            </a:pPr>
            <a:r>
              <a:rPr lang="en-US" sz="5400" b="1" dirty="0"/>
              <a:t>Cooperative Extension &amp; Disasters</a:t>
            </a:r>
            <a:endParaRPr dirty="0"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3243566" y="4610646"/>
            <a:ext cx="6004983" cy="18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 sz="2000" dirty="0"/>
              <a:t>Lindsey Haynes-Maslow, PhD, MHA</a:t>
            </a:r>
            <a:endParaRPr sz="2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 sz="2000" dirty="0"/>
              <a:t>Associate Professor &amp; Extension Specialist</a:t>
            </a:r>
            <a:endParaRPr sz="2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 sz="2000" dirty="0"/>
              <a:t>Department of Agricultural &amp; Human Sciences</a:t>
            </a:r>
            <a:endParaRPr sz="2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 sz="2000" dirty="0"/>
              <a:t>NC State University</a:t>
            </a:r>
            <a:endParaRPr sz="2800" dirty="0"/>
          </a:p>
        </p:txBody>
      </p:sp>
      <p:pic>
        <p:nvPicPr>
          <p:cNvPr id="91" name="Google Shape;91;p1" descr="ttps://brand.ncsu.edu/assets/logos/ncstate-brick-4x1-r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040569"/>
            <a:ext cx="5108025" cy="80404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5108024" y="6040568"/>
            <a:ext cx="7185575" cy="791341"/>
          </a:xfrm>
          <a:prstGeom prst="round1Rect">
            <a:avLst>
              <a:gd name="adj" fmla="val 16667"/>
            </a:avLst>
          </a:prstGeom>
          <a:solidFill>
            <a:srgbClr val="CB0002"/>
          </a:solidFill>
          <a:ln w="12700" cap="flat" cmpd="sng">
            <a:solidFill>
              <a:srgbClr val="CB000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0" name="Picture 6" descr="Disaster Preparedness | North Carolina Cooperative Extension">
            <a:extLst>
              <a:ext uri="{FF2B5EF4-FFF2-40B4-BE49-F238E27FC236}">
                <a16:creationId xmlns:a16="http://schemas.microsoft.com/office/drawing/2014/main" id="{662E4EF4-1F15-344A-8A11-E6B03E57E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2" b="14305"/>
          <a:stretch/>
        </p:blipFill>
        <p:spPr bwMode="auto">
          <a:xfrm>
            <a:off x="2949152" y="1832579"/>
            <a:ext cx="6941608" cy="25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Cooperative Extension?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2408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Cooperative Extension is an organizational entity associated with the USDA and the Land Grant University (LGU) system</a:t>
            </a:r>
          </a:p>
          <a:p>
            <a:r>
              <a:rPr lang="en-US" dirty="0"/>
              <a:t>Smith-Lever Act of 1914: Cooperative Extension to work with LGUs to provide information about agriculture and home economics to the American public </a:t>
            </a:r>
          </a:p>
          <a:p>
            <a:r>
              <a:rPr lang="en-US" dirty="0"/>
              <a:t>US has 74 land-grant institutions and 3,150 county administrative office (where local Extension professionals work)</a:t>
            </a:r>
          </a:p>
          <a:p>
            <a:r>
              <a:rPr lang="en-US" dirty="0"/>
              <a:t>Cooperative Extension is supported by county, state, and federal funds</a:t>
            </a:r>
            <a:endParaRPr lang="en-US" sz="2400" dirty="0"/>
          </a:p>
        </p:txBody>
      </p:sp>
      <p:pic>
        <p:nvPicPr>
          <p:cNvPr id="4" name="Picture 2" descr="ttps://brand.ncsu.edu/assets/logos/ncstate-brick-4x1-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" y="6386513"/>
            <a:ext cx="2995329" cy="4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6545" y="6437590"/>
            <a:ext cx="521545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dirty="0">
                <a:solidFill>
                  <a:srgbClr val="BD0204"/>
                </a:solidFill>
                <a:latin typeface="Avenir Book"/>
                <a:cs typeface="Avenir Book"/>
              </a:rPr>
              <a:t>Department of Agricultural and Human Sciences</a:t>
            </a:r>
          </a:p>
        </p:txBody>
      </p:sp>
      <p:pic>
        <p:nvPicPr>
          <p:cNvPr id="6146" name="Picture 2" descr="Cooperative Extension Section (CES)">
            <a:extLst>
              <a:ext uri="{FF2B5EF4-FFF2-40B4-BE49-F238E27FC236}">
                <a16:creationId xmlns:a16="http://schemas.microsoft.com/office/drawing/2014/main" id="{33F3192E-F8BA-6145-8239-79C05F3A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46" y="4905135"/>
            <a:ext cx="4090907" cy="120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1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12" y="90144"/>
            <a:ext cx="11724502" cy="1325563"/>
          </a:xfrm>
        </p:spPr>
        <p:txBody>
          <a:bodyPr/>
          <a:lstStyle/>
          <a:p>
            <a:r>
              <a:rPr lang="en-US" b="1" dirty="0"/>
              <a:t>Cooperative Extension &amp; Disasters: Historical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7" y="1415707"/>
            <a:ext cx="7613823" cy="4351338"/>
          </a:xfrm>
        </p:spPr>
        <p:txBody>
          <a:bodyPr>
            <a:normAutofit/>
          </a:bodyPr>
          <a:lstStyle/>
          <a:p>
            <a:r>
              <a:rPr lang="en-US" dirty="0"/>
              <a:t>Extension became involved in emergency food assistance efforts during World War I</a:t>
            </a:r>
          </a:p>
          <a:p>
            <a:r>
              <a:rPr lang="en-US" dirty="0"/>
              <a:t>Emergency Food Agents worked to increase local food production, including field crops, milk, and poultry production for the war effort</a:t>
            </a:r>
            <a:r>
              <a:rPr lang="en-US" baseline="30000" dirty="0"/>
              <a:t> </a:t>
            </a:r>
          </a:p>
        </p:txBody>
      </p:sp>
      <p:pic>
        <p:nvPicPr>
          <p:cNvPr id="4" name="Picture 2" descr="ttps://brand.ncsu.edu/assets/logos/ncstate-brick-4x1-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" y="6386513"/>
            <a:ext cx="2995329" cy="4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6545" y="6437590"/>
            <a:ext cx="521545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dirty="0">
                <a:solidFill>
                  <a:srgbClr val="BD0204"/>
                </a:solidFill>
                <a:latin typeface="Avenir Book"/>
                <a:cs typeface="Avenir Book"/>
              </a:rPr>
              <a:t>Department of Agricultural and Human Sciences</a:t>
            </a:r>
          </a:p>
        </p:txBody>
      </p:sp>
      <p:pic>
        <p:nvPicPr>
          <p:cNvPr id="3076" name="Picture 4" descr=". . . using these recipes">
            <a:extLst>
              <a:ext uri="{FF2B5EF4-FFF2-40B4-BE49-F238E27FC236}">
                <a16:creationId xmlns:a16="http://schemas.microsoft.com/office/drawing/2014/main" id="{F0A5B993-E136-9441-B684-1E80DBA8A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8" t="7411" r="32756" b="6130"/>
          <a:stretch/>
        </p:blipFill>
        <p:spPr bwMode="auto">
          <a:xfrm>
            <a:off x="8635546" y="1213749"/>
            <a:ext cx="3088956" cy="509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 Moline tractor used on the NC State college farm in the 1910s">
            <a:extLst>
              <a:ext uri="{FF2B5EF4-FFF2-40B4-BE49-F238E27FC236}">
                <a16:creationId xmlns:a16="http://schemas.microsoft.com/office/drawing/2014/main" id="{68BD4732-D4D0-7C47-B27E-838F1349D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b="11597"/>
          <a:stretch/>
        </p:blipFill>
        <p:spPr bwMode="auto">
          <a:xfrm>
            <a:off x="1856888" y="3591376"/>
            <a:ext cx="5265283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85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563" y="139544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Extension agents were involved with disaster preparedness, response, and recovery during the Great Depression</a:t>
            </a:r>
          </a:p>
        </p:txBody>
      </p:sp>
      <p:pic>
        <p:nvPicPr>
          <p:cNvPr id="4" name="Picture 2" descr="ttps://brand.ncsu.edu/assets/logos/ncstate-brick-4x1-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" y="6386513"/>
            <a:ext cx="2995329" cy="4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6545" y="6437590"/>
            <a:ext cx="521545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dirty="0">
                <a:solidFill>
                  <a:srgbClr val="BD0204"/>
                </a:solidFill>
                <a:latin typeface="Avenir Book"/>
                <a:cs typeface="Avenir Book"/>
              </a:rPr>
              <a:t>Department of Agricultural and Human Sciences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3D01C-7E27-AF4E-9DF9-176D9D3386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79" t="27790" r="18635" b="7074"/>
          <a:stretch/>
        </p:blipFill>
        <p:spPr>
          <a:xfrm>
            <a:off x="7157693" y="2837863"/>
            <a:ext cx="4853159" cy="3126863"/>
          </a:xfrm>
          <a:prstGeom prst="rect">
            <a:avLst/>
          </a:prstGeom>
        </p:spPr>
      </p:pic>
      <p:pic>
        <p:nvPicPr>
          <p:cNvPr id="11" name="Picture 10" descr="A screenshot of a news report&#10;&#10;Description automatically generated with low confidence">
            <a:extLst>
              <a:ext uri="{FF2B5EF4-FFF2-40B4-BE49-F238E27FC236}">
                <a16:creationId xmlns:a16="http://schemas.microsoft.com/office/drawing/2014/main" id="{1830DE47-68B0-4641-821C-EBB6212B28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04" t="19303" r="20234" b="10150"/>
          <a:stretch/>
        </p:blipFill>
        <p:spPr>
          <a:xfrm>
            <a:off x="150978" y="2837863"/>
            <a:ext cx="3922887" cy="2908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1517B2-0E73-694D-AA2B-A5D04A36BA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47" t="24063" r="33370" b="1887"/>
          <a:stretch/>
        </p:blipFill>
        <p:spPr>
          <a:xfrm>
            <a:off x="4368021" y="2606669"/>
            <a:ext cx="2670380" cy="365821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5D426037-1E5D-9248-8955-48C8E3813A46}"/>
              </a:ext>
            </a:extLst>
          </p:cNvPr>
          <p:cNvSpPr txBox="1">
            <a:spLocks/>
          </p:cNvSpPr>
          <p:nvPr/>
        </p:nvSpPr>
        <p:spPr>
          <a:xfrm>
            <a:off x="343512" y="90144"/>
            <a:ext cx="117245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Cooperative Extension &amp; Disasters: Historical Role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4857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35" y="365125"/>
            <a:ext cx="11358581" cy="1325563"/>
          </a:xfrm>
        </p:spPr>
        <p:txBody>
          <a:bodyPr/>
          <a:lstStyle/>
          <a:p>
            <a:r>
              <a:rPr lang="en-US" b="1" dirty="0"/>
              <a:t>Cooperative Extension &amp; Disasters: Modern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19" y="1724819"/>
            <a:ext cx="11358581" cy="4351338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Cooperative Extension has been involved in disaster work in every decade since World War II:</a:t>
            </a:r>
          </a:p>
          <a:p>
            <a:pPr lvl="2">
              <a:buFont typeface="Wingdings" pitchFamily="2" charset="2"/>
              <a:buChar char="ü"/>
            </a:pPr>
            <a:r>
              <a:rPr lang="en-US" sz="3200" dirty="0"/>
              <a:t>Food preservation</a:t>
            </a:r>
          </a:p>
          <a:p>
            <a:pPr lvl="2">
              <a:buFont typeface="Wingdings" pitchFamily="2" charset="2"/>
              <a:buChar char="ü"/>
            </a:pPr>
            <a:r>
              <a:rPr lang="en-US" sz="3200" dirty="0"/>
              <a:t>Food safety</a:t>
            </a:r>
          </a:p>
          <a:p>
            <a:pPr lvl="2">
              <a:buFont typeface="Wingdings" pitchFamily="2" charset="2"/>
              <a:buChar char="ü"/>
            </a:pPr>
            <a:r>
              <a:rPr lang="en-US" sz="3200" dirty="0"/>
              <a:t>Food resource management </a:t>
            </a:r>
          </a:p>
          <a:p>
            <a:pPr lvl="2">
              <a:buFont typeface="Wingdings" pitchFamily="2" charset="2"/>
              <a:buChar char="ü"/>
            </a:pPr>
            <a:r>
              <a:rPr lang="en-US" sz="3200" dirty="0"/>
              <a:t>Nutrition education</a:t>
            </a:r>
          </a:p>
          <a:p>
            <a:pPr lvl="2">
              <a:buFont typeface="Wingdings" pitchFamily="2" charset="2"/>
              <a:buChar char="ü"/>
            </a:pPr>
            <a:r>
              <a:rPr lang="en-US" sz="3200" dirty="0"/>
              <a:t>Agricultural education</a:t>
            </a:r>
          </a:p>
          <a:p>
            <a:pPr lvl="2">
              <a:buFont typeface="Wingdings" pitchFamily="2" charset="2"/>
              <a:buChar char="ü"/>
            </a:pPr>
            <a:r>
              <a:rPr lang="en-US" sz="3200" dirty="0"/>
              <a:t>Home safety</a:t>
            </a:r>
          </a:p>
          <a:p>
            <a:pPr lvl="2"/>
            <a:endParaRPr lang="en-US" sz="3200" dirty="0"/>
          </a:p>
        </p:txBody>
      </p:sp>
      <p:pic>
        <p:nvPicPr>
          <p:cNvPr id="4" name="Picture 2" descr="ttps://brand.ncsu.edu/assets/logos/ncstate-brick-4x1-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" y="6386513"/>
            <a:ext cx="2995329" cy="4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6545" y="6437590"/>
            <a:ext cx="521545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dirty="0">
                <a:solidFill>
                  <a:srgbClr val="BD0204"/>
                </a:solidFill>
                <a:latin typeface="Avenir Book"/>
                <a:cs typeface="Avenir Book"/>
              </a:rPr>
              <a:t>Department of Agricultural and Human Sciences</a:t>
            </a:r>
          </a:p>
        </p:txBody>
      </p:sp>
    </p:spTree>
    <p:extLst>
      <p:ext uri="{BB962C8B-B14F-4D97-AF65-F5344CB8AC3E}">
        <p14:creationId xmlns:p14="http://schemas.microsoft.com/office/powerpoint/2010/main" val="3745390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Cooperative Extension during COVID-19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20" y="1724819"/>
            <a:ext cx="8069066" cy="4351338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During the COVID-19 pandemic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/>
              <a:t>Free online educational resources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/>
              <a:t>Virtual programming and technical assistance</a:t>
            </a:r>
          </a:p>
          <a:p>
            <a:pPr lvl="3">
              <a:buFont typeface="Wingdings" pitchFamily="2" charset="2"/>
              <a:buChar char="Ø"/>
            </a:pPr>
            <a:r>
              <a:rPr lang="en-US" sz="2600" dirty="0"/>
              <a:t>Penn State supplemented in-person seminars, field days, and growers’ meetings with integrated online courses and workshops, web-based event registration, and delivery of digital educational and marketing information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/>
              <a:t>Helping with emergency food distribution sites </a:t>
            </a:r>
          </a:p>
          <a:p>
            <a:pPr lvl="2"/>
            <a:endParaRPr lang="en-US" sz="2800" dirty="0"/>
          </a:p>
        </p:txBody>
      </p:sp>
      <p:pic>
        <p:nvPicPr>
          <p:cNvPr id="4" name="Picture 2" descr="ttps://brand.ncsu.edu/assets/logos/ncstate-brick-4x1-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" y="6386513"/>
            <a:ext cx="2995329" cy="4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6545" y="6437590"/>
            <a:ext cx="521545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dirty="0">
                <a:solidFill>
                  <a:srgbClr val="BD0204"/>
                </a:solidFill>
                <a:latin typeface="Avenir Book"/>
                <a:cs typeface="Avenir Book"/>
              </a:rPr>
              <a:t>Department of Agricultural and Human Sciences</a:t>
            </a:r>
          </a:p>
        </p:txBody>
      </p:sp>
      <p:pic>
        <p:nvPicPr>
          <p:cNvPr id="7" name="Picture 6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2167E256-287D-3D40-B87A-F897B924D4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26" t="27120" r="18974" b="3051"/>
          <a:stretch/>
        </p:blipFill>
        <p:spPr>
          <a:xfrm>
            <a:off x="8369086" y="1690688"/>
            <a:ext cx="36190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0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/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can Cooperative Extension do during post-pandemic disasters?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19" y="1724819"/>
            <a:ext cx="11358581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Extension professionals work and live in the communities they serve</a:t>
            </a:r>
          </a:p>
          <a:p>
            <a:pPr lvl="1"/>
            <a:r>
              <a:rPr lang="en-US" sz="2800" dirty="0"/>
              <a:t>Can provide TA for individual, family, and community level disaster preparedness, response and recovery</a:t>
            </a:r>
          </a:p>
          <a:p>
            <a:pPr lvl="1"/>
            <a:r>
              <a:rPr lang="en-US" sz="2800" dirty="0"/>
              <a:t>Extension should be encouraged, supported, and trained to improve and/or modernize informational resources through social media channels AND dissemination of research-based resources in local disaster management and recovery efforts</a:t>
            </a:r>
          </a:p>
          <a:p>
            <a:pPr lvl="1"/>
            <a:r>
              <a:rPr lang="en-US" sz="2800" dirty="0"/>
              <a:t>Extension could also be encouraged, supported, and trained to help make geographical, seasonal, cultural, and contextual adaptions in real-time that are relevant to emergent disaster(s)</a:t>
            </a:r>
            <a:endParaRPr lang="en-US" sz="4000" dirty="0"/>
          </a:p>
        </p:txBody>
      </p:sp>
      <p:pic>
        <p:nvPicPr>
          <p:cNvPr id="4" name="Picture 2" descr="ttps://brand.ncsu.edu/assets/logos/ncstate-brick-4x1-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" y="6386513"/>
            <a:ext cx="2995329" cy="4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6545" y="6437590"/>
            <a:ext cx="521545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dirty="0">
                <a:solidFill>
                  <a:srgbClr val="BD0204"/>
                </a:solidFill>
                <a:latin typeface="Avenir Book"/>
                <a:cs typeface="Avenir Book"/>
              </a:rPr>
              <a:t>Department of Agricultural and Human Sciences</a:t>
            </a:r>
          </a:p>
        </p:txBody>
      </p:sp>
    </p:spTree>
    <p:extLst>
      <p:ext uri="{BB962C8B-B14F-4D97-AF65-F5344CB8AC3E}">
        <p14:creationId xmlns:p14="http://schemas.microsoft.com/office/powerpoint/2010/main" val="2467910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7588</TotalTime>
  <Words>401</Words>
  <Application>Microsoft Office PowerPoint</Application>
  <PresentationFormat>Widescreen</PresentationFormat>
  <Paragraphs>47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Avenir Book</vt:lpstr>
      <vt:lpstr>Calibri</vt:lpstr>
      <vt:lpstr>Calibri Light</vt:lpstr>
      <vt:lpstr>Courier New</vt:lpstr>
      <vt:lpstr>Wingdings</vt:lpstr>
      <vt:lpstr>Office Theme</vt:lpstr>
      <vt:lpstr>Cooperative Extension &amp; Disasters</vt:lpstr>
      <vt:lpstr>What is Cooperative Extension?</vt:lpstr>
      <vt:lpstr>Cooperative Extension &amp; Disasters: Historical Role</vt:lpstr>
      <vt:lpstr>PowerPoint Presentation</vt:lpstr>
      <vt:lpstr>Cooperative Extension &amp; Disasters: Modern Role</vt:lpstr>
      <vt:lpstr>Cooperative Extension during COVID-19 </vt:lpstr>
      <vt:lpstr>What can Cooperative Extension do during post-pandemic disasters?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Bill 101</dc:title>
  <dc:creator>Lindsey Haynes-Maslow</dc:creator>
  <cp:lastModifiedBy>Sheila</cp:lastModifiedBy>
  <cp:revision>119</cp:revision>
  <cp:lastPrinted>2019-02-03T21:47:03Z</cp:lastPrinted>
  <dcterms:created xsi:type="dcterms:W3CDTF">2017-05-19T12:33:50Z</dcterms:created>
  <dcterms:modified xsi:type="dcterms:W3CDTF">2021-08-10T14:33:29Z</dcterms:modified>
</cp:coreProperties>
</file>