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sldIdLst>
    <p:sldId id="256" r:id="rId2"/>
    <p:sldId id="264" r:id="rId3"/>
    <p:sldId id="284" r:id="rId4"/>
    <p:sldId id="265" r:id="rId5"/>
    <p:sldId id="270" r:id="rId6"/>
    <p:sldId id="257" r:id="rId7"/>
    <p:sldId id="282" r:id="rId8"/>
    <p:sldId id="283" r:id="rId9"/>
    <p:sldId id="260" r:id="rId10"/>
    <p:sldId id="286" r:id="rId11"/>
    <p:sldId id="272" r:id="rId12"/>
    <p:sldId id="273" r:id="rId13"/>
    <p:sldId id="274" r:id="rId14"/>
    <p:sldId id="275" r:id="rId15"/>
    <p:sldId id="277" r:id="rId16"/>
    <p:sldId id="281" r:id="rId17"/>
    <p:sldId id="276" r:id="rId18"/>
    <p:sldId id="278" r:id="rId19"/>
    <p:sldId id="279" r:id="rId20"/>
    <p:sldId id="280" r:id="rId21"/>
    <p:sldId id="259" r:id="rId22"/>
    <p:sldId id="263" r:id="rId23"/>
    <p:sldId id="269"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4B461"/>
    <a:srgbClr val="04486D"/>
    <a:srgbClr val="128E9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9" autoAdjust="0"/>
    <p:restoredTop sz="69240" autoAdjust="0"/>
  </p:normalViewPr>
  <p:slideViewPr>
    <p:cSldViewPr snapToGrid="0">
      <p:cViewPr varScale="1">
        <p:scale>
          <a:sx n="79" d="100"/>
          <a:sy n="79" d="100"/>
        </p:scale>
        <p:origin x="1842"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CFD2A-0418-415B-BC97-5C652906FF7B}" type="datetimeFigureOut">
              <a:rPr lang="en-US" smtClean="0"/>
              <a:t>8/9/2021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4B8DE-72C2-46A2-BF76-A3E21F1D0228}" type="slidenum">
              <a:rPr lang="en-US" smtClean="0"/>
              <a:t>‹#›</a:t>
            </a:fld>
            <a:endParaRPr lang="en-US" dirty="0"/>
          </a:p>
        </p:txBody>
      </p:sp>
    </p:spTree>
    <p:extLst>
      <p:ext uri="{BB962C8B-B14F-4D97-AF65-F5344CB8AC3E}">
        <p14:creationId xmlns:p14="http://schemas.microsoft.com/office/powerpoint/2010/main" val="57025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Nutrition Emergencies: Lessons Learned and Opportunities Moving Forward. </a:t>
            </a:r>
          </a:p>
          <a:p>
            <a:endParaRPr lang="en-US" dirty="0"/>
          </a:p>
          <a:p>
            <a:r>
              <a:rPr lang="en-US" dirty="0"/>
              <a:t>This session is sponsored by the Society for Nutrition Education and Behavior Advisory Committee on Public Policy. </a:t>
            </a:r>
          </a:p>
          <a:p>
            <a:endParaRPr lang="en-US" dirty="0"/>
          </a:p>
          <a:p>
            <a:r>
              <a:rPr lang="en-US" dirty="0"/>
              <a:t>My name is Sheila Fleischhacker and I have the honor to work with Drs. Lauren Clay, Uri Colon-Ramos, and Lindsey Haynes-Maslow on developing today’s session. </a:t>
            </a:r>
          </a:p>
          <a:p>
            <a:endParaRPr lang="en-US" dirty="0"/>
          </a:p>
          <a:p>
            <a:r>
              <a:rPr lang="en-US" dirty="0"/>
              <a:t>In addition, we are working together on an under review SNEB position paper on nutrition emergencies, which we will discuss further today. </a:t>
            </a:r>
          </a:p>
          <a:p>
            <a:endParaRPr lang="en-US" dirty="0"/>
          </a:p>
          <a:p>
            <a:r>
              <a:rPr lang="en-US" dirty="0"/>
              <a:t>This session aligns well with this year’s conference theme – Raising Reliance and Resilience. </a:t>
            </a:r>
          </a:p>
          <a:p>
            <a:endParaRPr lang="en-US" dirty="0"/>
          </a:p>
          <a:p>
            <a:r>
              <a:rPr lang="en-US" dirty="0"/>
              <a:t>Today’s session is also very relevant to the history and current challenges of our host city, New Orleans. </a:t>
            </a:r>
          </a:p>
        </p:txBody>
      </p:sp>
      <p:sp>
        <p:nvSpPr>
          <p:cNvPr id="4" name="Slide Number Placeholder 3"/>
          <p:cNvSpPr>
            <a:spLocks noGrp="1"/>
          </p:cNvSpPr>
          <p:nvPr>
            <p:ph type="sldNum" sz="quarter" idx="5"/>
          </p:nvPr>
        </p:nvSpPr>
        <p:spPr/>
        <p:txBody>
          <a:bodyPr/>
          <a:lstStyle/>
          <a:p>
            <a:fld id="{2A44B8DE-72C2-46A2-BF76-A3E21F1D0228}" type="slidenum">
              <a:rPr lang="en-US" smtClean="0"/>
              <a:t>1</a:t>
            </a:fld>
            <a:endParaRPr lang="en-US" dirty="0"/>
          </a:p>
        </p:txBody>
      </p:sp>
    </p:spTree>
    <p:extLst>
      <p:ext uri="{BB962C8B-B14F-4D97-AF65-F5344CB8AC3E}">
        <p14:creationId xmlns:p14="http://schemas.microsoft.com/office/powerpoint/2010/main" val="8195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To advance the SNEB proposed </a:t>
            </a:r>
            <a:r>
              <a:rPr lang="en-US" sz="1200" dirty="0">
                <a:solidFill>
                  <a:srgbClr val="000000"/>
                </a:solidFill>
                <a:effectLst/>
                <a:latin typeface="Times New Roman" panose="02020603050405020304" pitchFamily="18" charset="0"/>
                <a:ea typeface="Arial" panose="020B0604020202020204" pitchFamily="34" charset="0"/>
              </a:rPr>
              <a:t>position shared earlier today that disaster impacted individuals and communities have access to safe, nutritious, and culturally and contextually appropriate foods and beverages, and receive emergency-related food and nutrition education before, during and after disasters, the following nine recommendations have been put forth in the DRAFT SNEB nutrition emergencies position paper: </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10</a:t>
            </a:fld>
            <a:endParaRPr lang="en-US" dirty="0"/>
          </a:p>
        </p:txBody>
      </p:sp>
    </p:spTree>
    <p:extLst>
      <p:ext uri="{BB962C8B-B14F-4D97-AF65-F5344CB8AC3E}">
        <p14:creationId xmlns:p14="http://schemas.microsoft.com/office/powerpoint/2010/main" val="127696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solidFill>
                  <a:srgbClr val="000000"/>
                </a:solidFill>
                <a:effectLst/>
                <a:latin typeface="Times New Roman" panose="02020603050405020304" pitchFamily="18" charset="0"/>
                <a:ea typeface="Arial" panose="020B0604020202020204" pitchFamily="34" charset="0"/>
              </a:rPr>
              <a:t>Invest in infrastructure that can help eliminate and/or mitigate the inequitable impacts of disasters and can foster a more resilient food system.</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11</a:t>
            </a:fld>
            <a:endParaRPr lang="en-US" dirty="0"/>
          </a:p>
        </p:txBody>
      </p:sp>
    </p:spTree>
    <p:extLst>
      <p:ext uri="{BB962C8B-B14F-4D97-AF65-F5344CB8AC3E}">
        <p14:creationId xmlns:p14="http://schemas.microsoft.com/office/powerpoint/2010/main" val="73263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Strengthen our national investments in monitoring and surveillance of emergency needs and feeding actions with particular attention to measures that can be adapted in disaster-affected areas.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12</a:t>
            </a:fld>
            <a:endParaRPr lang="en-US" dirty="0"/>
          </a:p>
        </p:txBody>
      </p:sp>
    </p:spTree>
    <p:extLst>
      <p:ext uri="{BB962C8B-B14F-4D97-AF65-F5344CB8AC3E}">
        <p14:creationId xmlns:p14="http://schemas.microsoft.com/office/powerpoint/2010/main" val="44578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Strengthen our local capacity to address nutrition security before, during and after nutrition disasters.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13</a:t>
            </a:fld>
            <a:endParaRPr lang="en-US" dirty="0"/>
          </a:p>
        </p:txBody>
      </p:sp>
    </p:spTree>
    <p:extLst>
      <p:ext uri="{BB962C8B-B14F-4D97-AF65-F5344CB8AC3E}">
        <p14:creationId xmlns:p14="http://schemas.microsoft.com/office/powerpoint/2010/main" val="362212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Calibri" panose="020F0502020204030204" pitchFamily="34" charset="0"/>
              </a:rPr>
              <a:t>Develop a robust interprofessional disaster management curriculum that includes emergency nutrition curricular components to train the next generation to work together towards shared goals.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14</a:t>
            </a:fld>
            <a:endParaRPr lang="en-US" dirty="0"/>
          </a:p>
        </p:txBody>
      </p:sp>
    </p:spTree>
    <p:extLst>
      <p:ext uri="{BB962C8B-B14F-4D97-AF65-F5344CB8AC3E}">
        <p14:creationId xmlns:p14="http://schemas.microsoft.com/office/powerpoint/2010/main" val="403213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Improve coordination between federal departments and agencies compromising the federal nutrition community, including special attention to emergency food assistance.</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15</a:t>
            </a:fld>
            <a:endParaRPr lang="en-US" dirty="0"/>
          </a:p>
        </p:txBody>
      </p:sp>
    </p:spTree>
    <p:extLst>
      <p:ext uri="{BB962C8B-B14F-4D97-AF65-F5344CB8AC3E}">
        <p14:creationId xmlns:p14="http://schemas.microsoft.com/office/powerpoint/2010/main" val="54790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proposed approach is establishing a new Office of the National Director of Food and Nutrition. This new Office could coordinate across the more than 10 federal departments and agencies that work on nutrition and develop a particular focus on nutrition emergency preparedness and fostering resilient food systems.</a:t>
            </a:r>
          </a:p>
        </p:txBody>
      </p:sp>
      <p:sp>
        <p:nvSpPr>
          <p:cNvPr id="4" name="Slide Number Placeholder 3"/>
          <p:cNvSpPr>
            <a:spLocks noGrp="1"/>
          </p:cNvSpPr>
          <p:nvPr>
            <p:ph type="sldNum" sz="quarter" idx="5"/>
          </p:nvPr>
        </p:nvSpPr>
        <p:spPr/>
        <p:txBody>
          <a:bodyPr/>
          <a:lstStyle/>
          <a:p>
            <a:fld id="{9AB53351-F75B-446E-8CFA-5C6BE2053A0C}" type="slidenum">
              <a:rPr lang="en-US" smtClean="0"/>
              <a:t>16</a:t>
            </a:fld>
            <a:endParaRPr lang="en-US" dirty="0"/>
          </a:p>
        </p:txBody>
      </p:sp>
    </p:spTree>
    <p:extLst>
      <p:ext uri="{BB962C8B-B14F-4D97-AF65-F5344CB8AC3E}">
        <p14:creationId xmlns:p14="http://schemas.microsoft.com/office/powerpoint/2010/main" val="265290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60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Beyond within country coordination, efforts should be made to improve coordination between and among all national governments, levering the role of key international convening organizations, to strengthen food production and distribution systems before, during and after humanitarian emergencies. </a:t>
            </a: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17</a:t>
            </a:fld>
            <a:endParaRPr lang="en-US" dirty="0"/>
          </a:p>
        </p:txBody>
      </p:sp>
    </p:spTree>
    <p:extLst>
      <p:ext uri="{BB962C8B-B14F-4D97-AF65-F5344CB8AC3E}">
        <p14:creationId xmlns:p14="http://schemas.microsoft.com/office/powerpoint/2010/main" val="4925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60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Develop nutrition disaster specific guidelines and specifications to better align with the DGAs.</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18</a:t>
            </a:fld>
            <a:endParaRPr lang="en-US" dirty="0"/>
          </a:p>
        </p:txBody>
      </p:sp>
    </p:spTree>
    <p:extLst>
      <p:ext uri="{BB962C8B-B14F-4D97-AF65-F5344CB8AC3E}">
        <p14:creationId xmlns:p14="http://schemas.microsoft.com/office/powerpoint/2010/main" val="141546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Calibri" panose="020F0502020204030204" pitchFamily="34" charset="0"/>
              </a:rPr>
              <a:t>Develop a research agenda and the relevant funding mechanisms needed for </a:t>
            </a:r>
            <a:r>
              <a:rPr lang="en-US" sz="1200" dirty="0">
                <a:solidFill>
                  <a:srgbClr val="000000"/>
                </a:solidFill>
                <a:effectLst/>
                <a:latin typeface="Times New Roman" panose="02020603050405020304" pitchFamily="18" charset="0"/>
                <a:ea typeface="Arial" panose="020B0604020202020204" pitchFamily="34" charset="0"/>
              </a:rPr>
              <a:t>strengthening the public health impacts of our federal disaster relief response.</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19</a:t>
            </a:fld>
            <a:endParaRPr lang="en-US" dirty="0"/>
          </a:p>
        </p:txBody>
      </p:sp>
    </p:spTree>
    <p:extLst>
      <p:ext uri="{BB962C8B-B14F-4D97-AF65-F5344CB8AC3E}">
        <p14:creationId xmlns:p14="http://schemas.microsoft.com/office/powerpoint/2010/main" val="267064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builds on the 2019 SNEB session entitled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Emergency Nutrition: </a:t>
            </a:r>
            <a:br>
              <a:rPr lang="en-US" sz="1200" b="1" dirty="0">
                <a:solidFill>
                  <a:schemeClr val="tx1"/>
                </a:solidFill>
              </a:rPr>
            </a:br>
            <a:r>
              <a:rPr lang="en-US" sz="1200" b="1" dirty="0">
                <a:solidFill>
                  <a:schemeClr val="tx1"/>
                </a:solidFill>
              </a:rPr>
              <a:t>Historical and Contemporary Roles of </a:t>
            </a:r>
            <a:br>
              <a:rPr lang="en-US" sz="1200" b="1" dirty="0">
                <a:solidFill>
                  <a:schemeClr val="tx1"/>
                </a:solidFill>
              </a:rPr>
            </a:br>
            <a:r>
              <a:rPr lang="en-US" sz="1200" b="1" dirty="0">
                <a:solidFill>
                  <a:schemeClr val="tx1"/>
                </a:solidFill>
              </a:rPr>
              <a:t>Nutrition Educators in Natural Disasters and Other Emerging Food System Disruptions</a:t>
            </a:r>
          </a:p>
          <a:p>
            <a:endParaRPr lang="en-US" dirty="0"/>
          </a:p>
          <a:p>
            <a:r>
              <a:rPr lang="en-US" dirty="0"/>
              <a:t>After hearing from our outstanding panelists and attendees, I proposed an SNEB position paper on nutrition emergencies in the fall of 2020. </a:t>
            </a: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2</a:t>
            </a:fld>
            <a:endParaRPr lang="en-US" dirty="0"/>
          </a:p>
        </p:txBody>
      </p:sp>
    </p:spTree>
    <p:extLst>
      <p:ext uri="{BB962C8B-B14F-4D97-AF65-F5344CB8AC3E}">
        <p14:creationId xmlns:p14="http://schemas.microsoft.com/office/powerpoint/2010/main" val="55979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solidFill>
                  <a:srgbClr val="000000"/>
                </a:solidFill>
                <a:effectLst/>
                <a:latin typeface="Times New Roman" panose="02020603050405020304" pitchFamily="18" charset="0"/>
                <a:ea typeface="Arial" panose="020B0604020202020204" pitchFamily="34" charset="0"/>
              </a:rPr>
              <a:t>And last but not least - Ensure adequate federal nutrition assistance for </a:t>
            </a:r>
            <a:r>
              <a:rPr lang="en-US" sz="1200" i="1" dirty="0">
                <a:solidFill>
                  <a:srgbClr val="000000"/>
                </a:solidFill>
                <a:effectLst/>
                <a:latin typeface="Times New Roman" panose="02020603050405020304" pitchFamily="18" charset="0"/>
                <a:ea typeface="Arial" panose="020B0604020202020204" pitchFamily="34" charset="0"/>
              </a:rPr>
              <a:t>all </a:t>
            </a:r>
            <a:r>
              <a:rPr lang="en-US" sz="1200" dirty="0">
                <a:solidFill>
                  <a:srgbClr val="000000"/>
                </a:solidFill>
                <a:effectLst/>
                <a:latin typeface="Times New Roman" panose="02020603050405020304" pitchFamily="18" charset="0"/>
                <a:ea typeface="Arial" panose="020B0604020202020204" pitchFamily="34" charset="0"/>
              </a:rPr>
              <a:t>Americans to build resilience during emergencies.</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600"/>
              </a:spcAft>
            </a:pPr>
            <a:r>
              <a:rPr lang="en-US" sz="1200" dirty="0">
                <a:solidFill>
                  <a:srgbClr val="000000"/>
                </a:solidFill>
                <a:effectLst/>
                <a:latin typeface="Times New Roman" panose="02020603050405020304" pitchFamily="18" charset="0"/>
                <a:ea typeface="Arial" panose="020B0604020202020204" pitchFamily="34" charset="0"/>
              </a:rPr>
              <a:t> </a:t>
            </a:r>
          </a:p>
          <a:p>
            <a:pPr marL="0" marR="0">
              <a:lnSpc>
                <a:spcPct val="115000"/>
              </a:lnSpc>
              <a:spcBef>
                <a:spcPts val="0"/>
              </a:spcBef>
              <a:spcAft>
                <a:spcPts val="600"/>
              </a:spcAft>
            </a:pPr>
            <a:r>
              <a:rPr lang="en-US" sz="1200" dirty="0">
                <a:solidFill>
                  <a:srgbClr val="000000"/>
                </a:solidFill>
                <a:effectLst/>
                <a:latin typeface="Times New Roman" panose="02020603050405020304" pitchFamily="18" charset="0"/>
                <a:ea typeface="Calibri" panose="020F0502020204030204" pitchFamily="34" charset="0"/>
              </a:rPr>
              <a:t>I highlight here a Healthy Eating Research report on SNAP just out this summer that raises this opportunity up as one approach to strengthen the public health impacts of SNAP in the next Farm Bill. </a:t>
            </a:r>
          </a:p>
          <a:p>
            <a:pPr marL="0" marR="0">
              <a:lnSpc>
                <a:spcPct val="115000"/>
              </a:lnSpc>
              <a:spcBef>
                <a:spcPts val="0"/>
              </a:spcBef>
              <a:spcAft>
                <a:spcPts val="600"/>
              </a:spcAft>
            </a:pPr>
            <a:endParaRPr lang="en-US" sz="1200" dirty="0">
              <a:solidFill>
                <a:srgbClr val="000000"/>
              </a:solidFill>
              <a:effectLst/>
              <a:latin typeface="Times New Roman" panose="02020603050405020304" pitchFamily="18" charset="0"/>
              <a:ea typeface="Calibri" panose="020F0502020204030204" pitchFamily="34" charset="0"/>
            </a:endParaRPr>
          </a:p>
          <a:p>
            <a:pPr marL="0" marR="0">
              <a:lnSpc>
                <a:spcPct val="115000"/>
              </a:lnSpc>
              <a:spcBef>
                <a:spcPts val="0"/>
              </a:spcBef>
              <a:spcAft>
                <a:spcPts val="600"/>
              </a:spcAft>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20</a:t>
            </a:fld>
            <a:endParaRPr lang="en-US" dirty="0"/>
          </a:p>
        </p:txBody>
      </p:sp>
    </p:spTree>
    <p:extLst>
      <p:ext uri="{BB962C8B-B14F-4D97-AF65-F5344CB8AC3E}">
        <p14:creationId xmlns:p14="http://schemas.microsoft.com/office/powerpoint/2010/main" val="338698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a:t>
            </a:r>
            <a:r>
              <a:rPr lang="en-US" sz="1200" dirty="0">
                <a:solidFill>
                  <a:srgbClr val="000000"/>
                </a:solidFill>
                <a:effectLst/>
                <a:latin typeface="Times New Roman" panose="02020603050405020304" pitchFamily="18" charset="0"/>
              </a:rPr>
              <a:t>m</a:t>
            </a:r>
            <a:r>
              <a:rPr lang="en-US" sz="1200" dirty="0">
                <a:solidFill>
                  <a:srgbClr val="000000"/>
                </a:solidFill>
                <a:effectLst/>
                <a:latin typeface="Times New Roman" panose="02020603050405020304" pitchFamily="18" charset="0"/>
                <a:ea typeface="Arial" panose="020B0604020202020204" pitchFamily="34" charset="0"/>
              </a:rPr>
              <a:t>ore work remains to lift up research, policy, and practice with the greatest potential to more effectively address food and nutrition insecurity before, during and after disasters. This work includes addressing structural racism to mitigate inequities in disaster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We look forward to discussing lessons learned and opportunities moving forward now during the live town hall.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Thank you for joining us today!</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21</a:t>
            </a:fld>
            <a:endParaRPr lang="en-US" dirty="0"/>
          </a:p>
        </p:txBody>
      </p:sp>
    </p:spTree>
    <p:extLst>
      <p:ext uri="{BB962C8B-B14F-4D97-AF65-F5344CB8AC3E}">
        <p14:creationId xmlns:p14="http://schemas.microsoft.com/office/powerpoint/2010/main" val="354652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about two years later, we have a DRAFT position paper that is entitled – </a:t>
            </a:r>
          </a:p>
          <a:p>
            <a:endParaRPr lang="en-US" dirty="0"/>
          </a:p>
          <a:p>
            <a:r>
              <a:rPr lang="en-US" dirty="0"/>
              <a:t>The DRAFT position statement is as follows – </a:t>
            </a:r>
          </a:p>
          <a:p>
            <a:endParaRPr lang="en-US" dirty="0"/>
          </a:p>
          <a:p>
            <a:r>
              <a:rPr lang="en-US" dirty="0"/>
              <a:t>SNEB members had the opportunity earlier this year to review a draft of this position paper.</a:t>
            </a:r>
          </a:p>
          <a:p>
            <a:endParaRPr lang="en-US" dirty="0"/>
          </a:p>
          <a:p>
            <a:r>
              <a:rPr lang="en-US" dirty="0"/>
              <a:t>We are working with the Journal for Nutrition Education and Behavior to revise our draft in response to peer review.</a:t>
            </a:r>
          </a:p>
          <a:p>
            <a:endParaRPr lang="en-US" dirty="0"/>
          </a:p>
          <a:p>
            <a:r>
              <a:rPr lang="en-US" dirty="0"/>
              <a:t>Hopefully, we will know more when we are live in August about a publication timeline!</a:t>
            </a:r>
          </a:p>
        </p:txBody>
      </p:sp>
      <p:sp>
        <p:nvSpPr>
          <p:cNvPr id="4" name="Slide Number Placeholder 3"/>
          <p:cNvSpPr>
            <a:spLocks noGrp="1"/>
          </p:cNvSpPr>
          <p:nvPr>
            <p:ph type="sldNum" sz="quarter" idx="5"/>
          </p:nvPr>
        </p:nvSpPr>
        <p:spPr/>
        <p:txBody>
          <a:bodyPr/>
          <a:lstStyle/>
          <a:p>
            <a:fld id="{2A44B8DE-72C2-46A2-BF76-A3E21F1D0228}" type="slidenum">
              <a:rPr lang="en-US" smtClean="0"/>
              <a:t>3</a:t>
            </a:fld>
            <a:endParaRPr lang="en-US" dirty="0"/>
          </a:p>
        </p:txBody>
      </p:sp>
    </p:spTree>
    <p:extLst>
      <p:ext uri="{BB962C8B-B14F-4D97-AF65-F5344CB8AC3E}">
        <p14:creationId xmlns:p14="http://schemas.microsoft.com/office/powerpoint/2010/main" val="71321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in fall 2020, this position paper has evolved while being written during a pandemic. </a:t>
            </a:r>
          </a:p>
          <a:p>
            <a:endParaRPr lang="en-US" dirty="0"/>
          </a:p>
          <a:p>
            <a:r>
              <a:rPr lang="en-US" dirty="0"/>
              <a:t>One change has been to prioritize nutrition security, which means….</a:t>
            </a:r>
          </a:p>
          <a:p>
            <a:endParaRPr lang="en-US" dirty="0"/>
          </a:p>
          <a:p>
            <a:r>
              <a:rPr lang="en-US" dirty="0"/>
              <a:t>A key difference between nutrition security and food security is that nutrition security more explicitly recognizes the need to promote well-being and prevent (and if needed, treat) disease, particularly among our nation’s most socially disadvantaged populations. </a:t>
            </a:r>
          </a:p>
        </p:txBody>
      </p:sp>
      <p:sp>
        <p:nvSpPr>
          <p:cNvPr id="4" name="Slide Number Placeholder 3"/>
          <p:cNvSpPr>
            <a:spLocks noGrp="1"/>
          </p:cNvSpPr>
          <p:nvPr>
            <p:ph type="sldNum" sz="quarter" idx="5"/>
          </p:nvPr>
        </p:nvSpPr>
        <p:spPr/>
        <p:txBody>
          <a:bodyPr/>
          <a:lstStyle/>
          <a:p>
            <a:fld id="{2A44B8DE-72C2-46A2-BF76-A3E21F1D0228}" type="slidenum">
              <a:rPr lang="en-US" smtClean="0"/>
              <a:t>4</a:t>
            </a:fld>
            <a:endParaRPr lang="en-US" dirty="0"/>
          </a:p>
        </p:txBody>
      </p:sp>
    </p:spTree>
    <p:extLst>
      <p:ext uri="{BB962C8B-B14F-4D97-AF65-F5344CB8AC3E}">
        <p14:creationId xmlns:p14="http://schemas.microsoft.com/office/powerpoint/2010/main" val="292518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SNEB position paper on nutrition emergencies….</a:t>
            </a:r>
          </a:p>
        </p:txBody>
      </p:sp>
      <p:sp>
        <p:nvSpPr>
          <p:cNvPr id="4" name="Slide Number Placeholder 3"/>
          <p:cNvSpPr>
            <a:spLocks noGrp="1"/>
          </p:cNvSpPr>
          <p:nvPr>
            <p:ph type="sldNum" sz="quarter" idx="5"/>
          </p:nvPr>
        </p:nvSpPr>
        <p:spPr/>
        <p:txBody>
          <a:bodyPr/>
          <a:lstStyle/>
          <a:p>
            <a:fld id="{2A44B8DE-72C2-46A2-BF76-A3E21F1D0228}" type="slidenum">
              <a:rPr lang="en-US" smtClean="0"/>
              <a:t>5</a:t>
            </a:fld>
            <a:endParaRPr lang="en-US" dirty="0"/>
          </a:p>
        </p:txBody>
      </p:sp>
    </p:spTree>
    <p:extLst>
      <p:ext uri="{BB962C8B-B14F-4D97-AF65-F5344CB8AC3E}">
        <p14:creationId xmlns:p14="http://schemas.microsoft.com/office/powerpoint/2010/main" val="397110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Lauren and Uri will provide highlights of our overview of natural disasters in the United States and their intersections with food system disruptions and food insecurity. </a:t>
            </a:r>
          </a:p>
        </p:txBody>
      </p:sp>
      <p:sp>
        <p:nvSpPr>
          <p:cNvPr id="4" name="Slide Number Placeholder 3"/>
          <p:cNvSpPr>
            <a:spLocks noGrp="1"/>
          </p:cNvSpPr>
          <p:nvPr>
            <p:ph type="sldNum" sz="quarter" idx="5"/>
          </p:nvPr>
        </p:nvSpPr>
        <p:spPr/>
        <p:txBody>
          <a:bodyPr/>
          <a:lstStyle/>
          <a:p>
            <a:fld id="{2A44B8DE-72C2-46A2-BF76-A3E21F1D0228}" type="slidenum">
              <a:rPr lang="en-US" smtClean="0"/>
              <a:t>6</a:t>
            </a:fld>
            <a:endParaRPr lang="en-US" dirty="0"/>
          </a:p>
        </p:txBody>
      </p:sp>
    </p:spTree>
    <p:extLst>
      <p:ext uri="{BB962C8B-B14F-4D97-AF65-F5344CB8AC3E}">
        <p14:creationId xmlns:p14="http://schemas.microsoft.com/office/powerpoint/2010/main" val="330693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overview of the US disaster response and recovery, you will hear from </a:t>
            </a:r>
            <a:r>
              <a:rPr lang="en-US" dirty="0" err="1"/>
              <a:t>Laurynn</a:t>
            </a:r>
            <a:r>
              <a:rPr lang="en-US" dirty="0"/>
              <a:t> Myers, from the American Red Cross; Ann Hall from the United States Department of Agriculture, and Allison </a:t>
            </a:r>
            <a:r>
              <a:rPr lang="en-US" dirty="0" err="1"/>
              <a:t>Sosna</a:t>
            </a:r>
            <a:r>
              <a:rPr lang="en-US" dirty="0"/>
              <a:t>, from the World Central Kitchen. </a:t>
            </a:r>
          </a:p>
          <a:p>
            <a:endParaRPr lang="en-US" dirty="0"/>
          </a:p>
          <a:p>
            <a:r>
              <a:rPr lang="en-US" dirty="0"/>
              <a:t>These panelists are not co-authors on the SNEB position paper nor should their participation in this session be viewed as an endorsement of the position paper. </a:t>
            </a:r>
          </a:p>
          <a:p>
            <a:endParaRPr lang="en-US" dirty="0"/>
          </a:p>
          <a:p>
            <a:r>
              <a:rPr lang="en-US" dirty="0"/>
              <a:t>Uri, Lauren, Lindsey and I believed for today’s purposes hearing directly from key stakeholders in the US disaster response and recovery would be optimal. </a:t>
            </a:r>
          </a:p>
          <a:p>
            <a:endParaRPr lang="en-US" dirty="0"/>
          </a:p>
          <a:p>
            <a:r>
              <a:rPr lang="en-US" dirty="0"/>
              <a:t>Lindsey will provide an overview of the role of Extension. </a:t>
            </a:r>
          </a:p>
        </p:txBody>
      </p:sp>
      <p:sp>
        <p:nvSpPr>
          <p:cNvPr id="4" name="Slide Number Placeholder 3"/>
          <p:cNvSpPr>
            <a:spLocks noGrp="1"/>
          </p:cNvSpPr>
          <p:nvPr>
            <p:ph type="sldNum" sz="quarter" idx="5"/>
          </p:nvPr>
        </p:nvSpPr>
        <p:spPr/>
        <p:txBody>
          <a:bodyPr/>
          <a:lstStyle/>
          <a:p>
            <a:fld id="{2A44B8DE-72C2-46A2-BF76-A3E21F1D0228}" type="slidenum">
              <a:rPr lang="en-US" smtClean="0"/>
              <a:t>7</a:t>
            </a:fld>
            <a:endParaRPr lang="en-US" dirty="0"/>
          </a:p>
        </p:txBody>
      </p:sp>
    </p:spTree>
    <p:extLst>
      <p:ext uri="{BB962C8B-B14F-4D97-AF65-F5344CB8AC3E}">
        <p14:creationId xmlns:p14="http://schemas.microsoft.com/office/powerpoint/2010/main" val="181903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panelists’ overviews, we will briefly highlight some of the recommendations put forth in the SNEB position paper for research, policy and practice. </a:t>
            </a:r>
          </a:p>
          <a:p>
            <a:endParaRPr lang="en-US" dirty="0"/>
          </a:p>
          <a:p>
            <a:r>
              <a:rPr lang="en-US" dirty="0"/>
              <a:t>Then, we will transition to our live Town Hall portion where</a:t>
            </a:r>
          </a:p>
          <a:p>
            <a:endParaRPr lang="en-US" dirty="0"/>
          </a:p>
          <a:p>
            <a:endParaRPr lang="en-US" dirty="0"/>
          </a:p>
          <a:p>
            <a:r>
              <a:rPr lang="en-US" dirty="0"/>
              <a:t>Thank you for joining us today!</a:t>
            </a:r>
          </a:p>
          <a:p>
            <a:endParaRPr lang="en-US" dirty="0"/>
          </a:p>
          <a:p>
            <a:r>
              <a:rPr lang="en-US" dirty="0"/>
              <a:t>Let’s get started with Lauren and </a:t>
            </a:r>
            <a:r>
              <a:rPr lang="en-US"/>
              <a:t>Uri’s overview. </a:t>
            </a:r>
            <a:endParaRPr lang="en-US" dirty="0"/>
          </a:p>
        </p:txBody>
      </p:sp>
      <p:sp>
        <p:nvSpPr>
          <p:cNvPr id="4" name="Slide Number Placeholder 3"/>
          <p:cNvSpPr>
            <a:spLocks noGrp="1"/>
          </p:cNvSpPr>
          <p:nvPr>
            <p:ph type="sldNum" sz="quarter" idx="5"/>
          </p:nvPr>
        </p:nvSpPr>
        <p:spPr/>
        <p:txBody>
          <a:bodyPr/>
          <a:lstStyle/>
          <a:p>
            <a:fld id="{2A44B8DE-72C2-46A2-BF76-A3E21F1D0228}" type="slidenum">
              <a:rPr lang="en-US" smtClean="0"/>
              <a:t>8</a:t>
            </a:fld>
            <a:endParaRPr lang="en-US" dirty="0"/>
          </a:p>
        </p:txBody>
      </p:sp>
    </p:spTree>
    <p:extLst>
      <p:ext uri="{BB962C8B-B14F-4D97-AF65-F5344CB8AC3E}">
        <p14:creationId xmlns:p14="http://schemas.microsoft.com/office/powerpoint/2010/main" val="98604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grateful for our panelists’ collaborative spirit in developing today’s session and each of their individual and organizational efforts to address food insecurity during natural disasters.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Without question, disasters are increasing in both intensity and frequency and often disrupt food systems and increase food insecurity, particularly among socially disadvantaged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A44B8DE-72C2-46A2-BF76-A3E21F1D0228}" type="slidenum">
              <a:rPr lang="en-US" smtClean="0"/>
              <a:t>9</a:t>
            </a:fld>
            <a:endParaRPr lang="en-US" dirty="0"/>
          </a:p>
        </p:txBody>
      </p:sp>
    </p:spTree>
    <p:extLst>
      <p:ext uri="{BB962C8B-B14F-4D97-AF65-F5344CB8AC3E}">
        <p14:creationId xmlns:p14="http://schemas.microsoft.com/office/powerpoint/2010/main" val="373623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rgbClr val="0448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
        <p:nvSpPr>
          <p:cNvPr id="7" name="Rectangle 6">
            <a:extLst>
              <a:ext uri="{FF2B5EF4-FFF2-40B4-BE49-F238E27FC236}">
                <a16:creationId xmlns:a16="http://schemas.microsoft.com/office/drawing/2014/main" id="{E486C5FD-2431-4334-A82B-9E0EBE1D1640}"/>
              </a:ext>
            </a:extLst>
          </p:cNvPr>
          <p:cNvSpPr/>
          <p:nvPr userDrawn="1"/>
        </p:nvSpPr>
        <p:spPr>
          <a:xfrm>
            <a:off x="0" y="0"/>
            <a:ext cx="12192000" cy="6858000"/>
          </a:xfrm>
          <a:prstGeom prst="rect">
            <a:avLst/>
          </a:prstGeom>
          <a:noFill/>
          <a:ln w="76200">
            <a:solidFill>
              <a:srgbClr val="044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21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33728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363540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0452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3666884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169765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376594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403413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19636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40327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394330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252925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192748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200290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210457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227541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410AA-9757-40A1-9CC8-5B9ACB9A6E5C}"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7608A4-29A1-49FD-9A9D-BE67745AFBD1}" type="slidenum">
              <a:rPr lang="en-US" smtClean="0"/>
              <a:t>‹#›</a:t>
            </a:fld>
            <a:endParaRPr lang="en-US" dirty="0"/>
          </a:p>
        </p:txBody>
      </p:sp>
    </p:spTree>
    <p:extLst>
      <p:ext uri="{BB962C8B-B14F-4D97-AF65-F5344CB8AC3E}">
        <p14:creationId xmlns:p14="http://schemas.microsoft.com/office/powerpoint/2010/main" val="297965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9410AA-9757-40A1-9CC8-5B9ACB9A6E5C}" type="datetimeFigureOut">
              <a:rPr lang="en-US" smtClean="0"/>
              <a:t>8/9/2021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7608A4-29A1-49FD-9A9D-BE67745AFBD1}" type="slidenum">
              <a:rPr lang="en-US" smtClean="0"/>
              <a:t>‹#›</a:t>
            </a:fld>
            <a:endParaRPr lang="en-US" dirty="0"/>
          </a:p>
        </p:txBody>
      </p:sp>
      <p:sp>
        <p:nvSpPr>
          <p:cNvPr id="13" name="Rectangle 12">
            <a:extLst>
              <a:ext uri="{FF2B5EF4-FFF2-40B4-BE49-F238E27FC236}">
                <a16:creationId xmlns:a16="http://schemas.microsoft.com/office/drawing/2014/main" id="{722BD5FD-1A0E-4E9D-9B5B-223339313BA8}"/>
              </a:ext>
            </a:extLst>
          </p:cNvPr>
          <p:cNvSpPr/>
          <p:nvPr userDrawn="1"/>
        </p:nvSpPr>
        <p:spPr>
          <a:xfrm>
            <a:off x="0" y="0"/>
            <a:ext cx="12192000" cy="6858000"/>
          </a:xfrm>
          <a:prstGeom prst="rect">
            <a:avLst/>
          </a:prstGeom>
          <a:noFill/>
          <a:ln w="244475">
            <a:solidFill>
              <a:srgbClr val="044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2">
            <a:extLst>
              <a:ext uri="{FF2B5EF4-FFF2-40B4-BE49-F238E27FC236}">
                <a16:creationId xmlns:a16="http://schemas.microsoft.com/office/drawing/2014/main" id="{718ACB9C-CD3D-49BC-8BB6-D9688FED4482}"/>
              </a:ext>
            </a:extLst>
          </p:cNvPr>
          <p:cNvSpPr txBox="1">
            <a:spLocks/>
          </p:cNvSpPr>
          <p:nvPr userDrawn="1"/>
        </p:nvSpPr>
        <p:spPr>
          <a:xfrm>
            <a:off x="3196819" y="6364443"/>
            <a:ext cx="8825658" cy="395655"/>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rgbClr val="04486D"/>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a:r>
              <a:rPr lang="en-US" i="1" cap="none" dirty="0">
                <a:solidFill>
                  <a:srgbClr val="64B461"/>
                </a:solidFill>
              </a:rPr>
              <a:t>#SNEB2021: Raising Reliance and Resilience</a:t>
            </a:r>
          </a:p>
        </p:txBody>
      </p:sp>
    </p:spTree>
    <p:extLst>
      <p:ext uri="{BB962C8B-B14F-4D97-AF65-F5344CB8AC3E}">
        <p14:creationId xmlns:p14="http://schemas.microsoft.com/office/powerpoint/2010/main" val="8725956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tmp"/></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i.org/10.3389/fbuil.2020.001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isaster.ifas.ufl.edu/" TargetMode="External"/><Relationship Id="rId2" Type="http://schemas.openxmlformats.org/officeDocument/2006/relationships/hyperlink" Target="https://www.redcross.org/content/dam/redcross/atg/PDF_s/Preparedness___Disaster_Recovery/Disaster_Preparedness/Food_Safety/Food_and_Water-English.revised_7-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75DE-A052-47C4-B3EB-468EA54B9AA8}"/>
              </a:ext>
            </a:extLst>
          </p:cNvPr>
          <p:cNvSpPr>
            <a:spLocks noGrp="1"/>
          </p:cNvSpPr>
          <p:nvPr>
            <p:ph type="ctrTitle"/>
          </p:nvPr>
        </p:nvSpPr>
        <p:spPr>
          <a:xfrm>
            <a:off x="519327" y="1138031"/>
            <a:ext cx="7005937" cy="3329581"/>
          </a:xfrm>
        </p:spPr>
        <p:txBody>
          <a:bodyPr/>
          <a:lstStyle/>
          <a:p>
            <a:r>
              <a:rPr lang="en-US" sz="4800" b="1" dirty="0"/>
              <a:t>Nutrition Emergencies: Lessons Learned &amp; Opportunities </a:t>
            </a:r>
            <a:br>
              <a:rPr lang="en-US" sz="4800" b="1" dirty="0"/>
            </a:br>
            <a:r>
              <a:rPr lang="en-US" sz="4800" b="1" dirty="0"/>
              <a:t>Moving Forward</a:t>
            </a:r>
          </a:p>
        </p:txBody>
      </p:sp>
      <p:pic>
        <p:nvPicPr>
          <p:cNvPr id="1026" name="Picture 2" descr="Call for Programs | Society for Nutrition Education and Behavior (SNEB)">
            <a:extLst>
              <a:ext uri="{FF2B5EF4-FFF2-40B4-BE49-F238E27FC236}">
                <a16:creationId xmlns:a16="http://schemas.microsoft.com/office/drawing/2014/main" id="{8DCB151D-192A-42BF-A994-98EC0EAB5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144" y="4856848"/>
            <a:ext cx="3205061" cy="1482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ic Circle Food Store to be sold at New Orleans auction | Business News  | nola.com">
            <a:extLst>
              <a:ext uri="{FF2B5EF4-FFF2-40B4-BE49-F238E27FC236}">
                <a16:creationId xmlns:a16="http://schemas.microsoft.com/office/drawing/2014/main" id="{00905D38-1088-4285-8B18-B4DAD070F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06" r="2527" b="7516"/>
          <a:stretch/>
        </p:blipFill>
        <p:spPr bwMode="auto">
          <a:xfrm>
            <a:off x="7809334" y="1129257"/>
            <a:ext cx="3961792" cy="3588020"/>
          </a:xfrm>
          <a:prstGeom prst="rect">
            <a:avLst/>
          </a:prstGeom>
          <a:noFill/>
          <a:ln w="63500">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DF32E76-1CB7-4DF5-8D1A-1D1EA56337EF}"/>
              </a:ext>
            </a:extLst>
          </p:cNvPr>
          <p:cNvPicPr>
            <a:picLocks noChangeAspect="1"/>
          </p:cNvPicPr>
          <p:nvPr/>
        </p:nvPicPr>
        <p:blipFill rotWithShape="1">
          <a:blip r:embed="rId5"/>
          <a:srcRect l="26858" t="29885" r="54392" b="65475"/>
          <a:stretch/>
        </p:blipFill>
        <p:spPr>
          <a:xfrm>
            <a:off x="630191" y="6277234"/>
            <a:ext cx="2286001" cy="309385"/>
          </a:xfrm>
          <a:prstGeom prst="rect">
            <a:avLst/>
          </a:prstGeom>
        </p:spPr>
      </p:pic>
      <p:pic>
        <p:nvPicPr>
          <p:cNvPr id="1030" name="Picture 6" descr="SNEB">
            <a:extLst>
              <a:ext uri="{FF2B5EF4-FFF2-40B4-BE49-F238E27FC236}">
                <a16:creationId xmlns:a16="http://schemas.microsoft.com/office/drawing/2014/main" id="{2C7900F0-9D55-4264-9E14-E0C89BB12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62" y="5573362"/>
            <a:ext cx="284797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0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1ABDC-C31F-40D6-8025-A856D0B68888}"/>
              </a:ext>
            </a:extLst>
          </p:cNvPr>
          <p:cNvSpPr>
            <a:spLocks noGrp="1"/>
          </p:cNvSpPr>
          <p:nvPr>
            <p:ph idx="1"/>
          </p:nvPr>
        </p:nvSpPr>
        <p:spPr>
          <a:xfrm>
            <a:off x="321730" y="2038525"/>
            <a:ext cx="11528854" cy="3917659"/>
          </a:xfrm>
          <a:solidFill>
            <a:srgbClr val="FFFFFF"/>
          </a:solidFill>
        </p:spPr>
        <p:txBody>
          <a:bodyPr>
            <a:normAutofit lnSpcReduction="10000"/>
          </a:bodyPr>
          <a:lstStyle/>
          <a:p>
            <a:r>
              <a:rPr lang="en-US" sz="3600" b="1" dirty="0">
                <a:solidFill>
                  <a:srgbClr val="000000"/>
                </a:solidFill>
                <a:effectLst/>
                <a:latin typeface="Salesforce Sans"/>
                <a:ea typeface="Arial" panose="020B0604020202020204" pitchFamily="34" charset="0"/>
              </a:rPr>
              <a:t>It is the position of the Society for Nutrition Education and Behavior (SNEB) that individuals and communities must have access to safe, nutritious, and culturally and contextually appropriate foods and beverages, and receive emergency-related food and nutrition education before, during and after a natural disaster, among other humanitarian emergencies. </a:t>
            </a:r>
            <a:endParaRPr lang="en-US" sz="3600" b="1" dirty="0">
              <a:latin typeface="Salesforce Sans"/>
            </a:endParaRPr>
          </a:p>
        </p:txBody>
      </p:sp>
      <p:sp>
        <p:nvSpPr>
          <p:cNvPr id="6" name="Title 3">
            <a:extLst>
              <a:ext uri="{FF2B5EF4-FFF2-40B4-BE49-F238E27FC236}">
                <a16:creationId xmlns:a16="http://schemas.microsoft.com/office/drawing/2014/main" id="{E5A173D6-D201-47CD-A363-F2249788ADE2}"/>
              </a:ext>
            </a:extLst>
          </p:cNvPr>
          <p:cNvSpPr>
            <a:spLocks noGrp="1"/>
          </p:cNvSpPr>
          <p:nvPr>
            <p:ph type="title"/>
          </p:nvPr>
        </p:nvSpPr>
        <p:spPr>
          <a:xfrm>
            <a:off x="125835" y="91710"/>
            <a:ext cx="11941959" cy="1703534"/>
          </a:xfrm>
          <a:solidFill>
            <a:srgbClr val="64B461"/>
          </a:solidFill>
        </p:spPr>
        <p:txBody>
          <a:bodyPr/>
          <a:lstStyle/>
          <a:p>
            <a:r>
              <a:rPr lang="en-US" sz="3600" b="1" dirty="0">
                <a:solidFill>
                  <a:schemeClr val="bg1"/>
                </a:solidFill>
              </a:rPr>
              <a:t>DRAFT Position of the Society for Nutrition Education and Behavior: Prioritizing Nutrition Security Before, During and After Natural Disasters</a:t>
            </a:r>
          </a:p>
        </p:txBody>
      </p:sp>
      <p:sp>
        <p:nvSpPr>
          <p:cNvPr id="7" name="TextBox 6">
            <a:extLst>
              <a:ext uri="{FF2B5EF4-FFF2-40B4-BE49-F238E27FC236}">
                <a16:creationId xmlns:a16="http://schemas.microsoft.com/office/drawing/2014/main" id="{633EA0E6-D5AA-4615-9745-F6EBCCF853E6}"/>
              </a:ext>
            </a:extLst>
          </p:cNvPr>
          <p:cNvSpPr txBox="1"/>
          <p:nvPr/>
        </p:nvSpPr>
        <p:spPr>
          <a:xfrm>
            <a:off x="1686187" y="5991673"/>
            <a:ext cx="10381607" cy="369332"/>
          </a:xfrm>
          <a:prstGeom prst="rect">
            <a:avLst/>
          </a:prstGeom>
          <a:solidFill>
            <a:schemeClr val="bg1"/>
          </a:solidFill>
        </p:spPr>
        <p:txBody>
          <a:bodyPr wrap="square">
            <a:spAutoFit/>
          </a:bodyPr>
          <a:lstStyle/>
          <a:p>
            <a:r>
              <a:rPr lang="en-US" b="1" dirty="0">
                <a:highlight>
                  <a:srgbClr val="FFFFFF"/>
                </a:highlight>
              </a:rPr>
              <a:t>Fleischhacker S, Clay L, Colon-Ramos U, Haynes-Maslow L. </a:t>
            </a:r>
            <a:r>
              <a:rPr lang="en-US" b="1" i="1" dirty="0">
                <a:highlight>
                  <a:srgbClr val="FFFFFF"/>
                </a:highlight>
              </a:rPr>
              <a:t>J Nutr Educ Behav</a:t>
            </a:r>
            <a:r>
              <a:rPr lang="en-US" b="1" dirty="0">
                <a:highlight>
                  <a:srgbClr val="FFFFFF"/>
                </a:highlight>
              </a:rPr>
              <a:t>. Under Review </a:t>
            </a:r>
          </a:p>
        </p:txBody>
      </p:sp>
    </p:spTree>
    <p:extLst>
      <p:ext uri="{BB962C8B-B14F-4D97-AF65-F5344CB8AC3E}">
        <p14:creationId xmlns:p14="http://schemas.microsoft.com/office/powerpoint/2010/main" val="222625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inequality grows in the aftermath of hurricanes » Yale Climate  Connections">
            <a:extLst>
              <a:ext uri="{FF2B5EF4-FFF2-40B4-BE49-F238E27FC236}">
                <a16:creationId xmlns:a16="http://schemas.microsoft.com/office/drawing/2014/main" id="{CE1F7477-41A9-47BC-B47A-8C6954016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35" y="72335"/>
            <a:ext cx="11987868" cy="52101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125834" y="4415891"/>
            <a:ext cx="12000225" cy="1733239"/>
          </a:xfrm>
          <a:solidFill>
            <a:schemeClr val="accent1"/>
          </a:solidFill>
        </p:spPr>
        <p:txBody>
          <a:bodyPr>
            <a:noAutofit/>
          </a:bodyPr>
          <a:lstStyle/>
          <a:p>
            <a:pPr marL="0" marR="0" lvl="0" indent="0">
              <a:lnSpc>
                <a:spcPct val="115000"/>
              </a:lnSpc>
              <a:spcBef>
                <a:spcPts val="0"/>
              </a:spcBef>
              <a:spcAft>
                <a:spcPts val="0"/>
              </a:spcAft>
              <a:buClr>
                <a:srgbClr val="128E99"/>
              </a:buClr>
              <a:buNone/>
            </a:pPr>
            <a:r>
              <a:rPr lang="en-US" sz="3200" b="1" dirty="0">
                <a:solidFill>
                  <a:schemeClr val="bg1"/>
                </a:solidFill>
                <a:effectLst/>
                <a:latin typeface="Salesforce Sans"/>
                <a:ea typeface="Arial" panose="020B0604020202020204" pitchFamily="34" charset="0"/>
              </a:rPr>
              <a:t>Invest in infrastructure that can help eliminate and/or mitigate the inequitable impacts of disasters and can foster a more resilient food system</a:t>
            </a:r>
            <a:endParaRPr lang="en-US" sz="3200" b="1" dirty="0">
              <a:solidFill>
                <a:schemeClr val="bg1"/>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1800" b="1" dirty="0">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spTree>
    <p:extLst>
      <p:ext uri="{BB962C8B-B14F-4D97-AF65-F5344CB8AC3E}">
        <p14:creationId xmlns:p14="http://schemas.microsoft.com/office/powerpoint/2010/main" val="189416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90654" y="3165025"/>
            <a:ext cx="12000225" cy="2963129"/>
          </a:xfrm>
          <a:solidFill>
            <a:srgbClr val="64B461"/>
          </a:solidFill>
        </p:spPr>
        <p:txBody>
          <a:bodyPr>
            <a:noAutofit/>
          </a:bodyPr>
          <a:lstStyle/>
          <a:p>
            <a:pPr marL="0" marR="0" lvl="0" indent="0">
              <a:lnSpc>
                <a:spcPct val="115000"/>
              </a:lnSpc>
              <a:spcBef>
                <a:spcPts val="0"/>
              </a:spcBef>
              <a:spcAft>
                <a:spcPts val="0"/>
              </a:spcAft>
              <a:buClr>
                <a:srgbClr val="128E99"/>
              </a:buClr>
              <a:buNone/>
            </a:pPr>
            <a:r>
              <a:rPr lang="en-US" sz="4000" b="1" dirty="0">
                <a:solidFill>
                  <a:srgbClr val="FFFFFF"/>
                </a:solidFill>
                <a:effectLst/>
                <a:latin typeface="Salesforce Sans"/>
                <a:ea typeface="Arial" panose="020B0604020202020204" pitchFamily="34" charset="0"/>
              </a:rPr>
              <a:t>Strengthen our national investments in monitoring and surveillance of emergency needs and feeding actions with particular attention to measures that can be adapted in disaster-affected areas</a:t>
            </a:r>
            <a:endParaRPr lang="en-US" sz="4000" b="1" dirty="0">
              <a:solidFill>
                <a:srgbClr val="FFFFFF"/>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18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2056" name="Picture 8" descr="Smartphone app will now monitor food security | Technology News,The Indian  Express">
            <a:extLst>
              <a:ext uri="{FF2B5EF4-FFF2-40B4-BE49-F238E27FC236}">
                <a16:creationId xmlns:a16="http://schemas.microsoft.com/office/drawing/2014/main" id="{8DBD96C1-4CDC-4B1B-8223-D49E7EEC4E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66"/>
          <a:stretch/>
        </p:blipFill>
        <p:spPr bwMode="auto">
          <a:xfrm>
            <a:off x="3853803" y="107199"/>
            <a:ext cx="4512367" cy="3087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tellite technology gives developing nations food security boost | UNCTAD">
            <a:extLst>
              <a:ext uri="{FF2B5EF4-FFF2-40B4-BE49-F238E27FC236}">
                <a16:creationId xmlns:a16="http://schemas.microsoft.com/office/drawing/2014/main" id="{DACB598E-CC1B-4331-AD99-CE8D9E97A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420" y="107999"/>
            <a:ext cx="4069459" cy="30869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unch of monitoring of food security and nutrition initiative in Guatemala  - SUN">
            <a:extLst>
              <a:ext uri="{FF2B5EF4-FFF2-40B4-BE49-F238E27FC236}">
                <a16:creationId xmlns:a16="http://schemas.microsoft.com/office/drawing/2014/main" id="{AF7D752E-8E38-4070-A913-F8A9BB0D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65" y="107199"/>
            <a:ext cx="3863767" cy="308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7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125834" y="947464"/>
            <a:ext cx="5970165" cy="3970531"/>
          </a:xfrm>
          <a:solidFill>
            <a:srgbClr val="64B461"/>
          </a:solidFill>
        </p:spPr>
        <p:txBody>
          <a:bodyPr>
            <a:noAutofit/>
          </a:bodyPr>
          <a:lstStyle/>
          <a:p>
            <a:pPr marL="0" marR="0" lvl="0" indent="0">
              <a:lnSpc>
                <a:spcPct val="115000"/>
              </a:lnSpc>
              <a:spcBef>
                <a:spcPts val="0"/>
              </a:spcBef>
              <a:spcAft>
                <a:spcPts val="0"/>
              </a:spcAft>
              <a:buClr>
                <a:srgbClr val="128E99"/>
              </a:buClr>
              <a:buNone/>
            </a:pPr>
            <a:r>
              <a:rPr lang="en-US" sz="4400" b="1" dirty="0">
                <a:solidFill>
                  <a:srgbClr val="FFFFFF"/>
                </a:solidFill>
                <a:effectLst/>
                <a:latin typeface="Salesforce Sans"/>
                <a:ea typeface="Arial" panose="020B0604020202020204" pitchFamily="34" charset="0"/>
              </a:rPr>
              <a:t>Strengthen our local capacity to address nutrition security before, during and after nutrition disasters</a:t>
            </a:r>
            <a:endParaRPr lang="en-US" sz="4400" b="1" dirty="0">
              <a:solidFill>
                <a:srgbClr val="FFFFFF"/>
              </a:solidFill>
              <a:effectLst/>
              <a:latin typeface="Salesforce Sans"/>
              <a:ea typeface="Calibri" panose="020F0502020204030204" pitchFamily="34" charset="0"/>
            </a:endParaRPr>
          </a:p>
          <a:p>
            <a:pPr marL="0" marR="0" lvl="0" indent="0">
              <a:lnSpc>
                <a:spcPct val="115000"/>
              </a:lnSpc>
              <a:spcBef>
                <a:spcPts val="0"/>
              </a:spcBef>
              <a:spcAft>
                <a:spcPts val="0"/>
              </a:spcAft>
              <a:buClr>
                <a:srgbClr val="128E99"/>
              </a:buClr>
              <a:buNone/>
            </a:pPr>
            <a:endParaRPr lang="en-US" sz="1600" b="1" dirty="0">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3078" name="Picture 6" descr="Conceptualizing community resilience to natural hazards – the emBRACE  framework | weADAPT | Climate change adaptation planning, research and  practice">
            <a:extLst>
              <a:ext uri="{FF2B5EF4-FFF2-40B4-BE49-F238E27FC236}">
                <a16:creationId xmlns:a16="http://schemas.microsoft.com/office/drawing/2014/main" id="{078710C9-8274-41DB-BFFE-56D812920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558" y="119555"/>
            <a:ext cx="6046471" cy="604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2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103011" y="3572799"/>
            <a:ext cx="12000225" cy="2617937"/>
          </a:xfrm>
          <a:solidFill>
            <a:srgbClr val="64B461"/>
          </a:solidFill>
        </p:spPr>
        <p:txBody>
          <a:bodyPr>
            <a:noAutofit/>
          </a:bodyPr>
          <a:lstStyle/>
          <a:p>
            <a:pPr marL="0" indent="0">
              <a:lnSpc>
                <a:spcPct val="115000"/>
              </a:lnSpc>
              <a:spcBef>
                <a:spcPts val="0"/>
              </a:spcBef>
              <a:spcAft>
                <a:spcPts val="600"/>
              </a:spcAft>
              <a:buClr>
                <a:srgbClr val="128E99"/>
              </a:buClr>
              <a:buNone/>
            </a:pPr>
            <a:r>
              <a:rPr lang="en-US" sz="3600" b="1" dirty="0">
                <a:solidFill>
                  <a:srgbClr val="FFFFFF"/>
                </a:solidFill>
                <a:effectLst/>
                <a:latin typeface="Salesforce Sans"/>
                <a:ea typeface="Calibri" panose="020F0502020204030204" pitchFamily="34" charset="0"/>
              </a:rPr>
              <a:t>Develop a robust interprofessional disaster management curriculum that includes emergency nutrition curricular components to train the next generation to work together towards shared goals</a:t>
            </a:r>
          </a:p>
          <a:p>
            <a:pPr marL="0" marR="0" indent="0">
              <a:lnSpc>
                <a:spcPct val="115000"/>
              </a:lnSpc>
              <a:spcBef>
                <a:spcPts val="0"/>
              </a:spcBef>
              <a:spcAft>
                <a:spcPts val="600"/>
              </a:spcAft>
              <a:buClr>
                <a:srgbClr val="128E99"/>
              </a:buClr>
              <a:buNone/>
            </a:pPr>
            <a:endParaRPr lang="en-US" sz="18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4102" name="Picture 6" descr="Lessons Learned from 6 Higher Education Emergency Managers - Campus Safety">
            <a:extLst>
              <a:ext uri="{FF2B5EF4-FFF2-40B4-BE49-F238E27FC236}">
                <a16:creationId xmlns:a16="http://schemas.microsoft.com/office/drawing/2014/main" id="{A6A88D80-DDE5-4827-9F7D-F6F6517A7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t="12247" r="3615" b="16884"/>
          <a:stretch/>
        </p:blipFill>
        <p:spPr bwMode="auto">
          <a:xfrm>
            <a:off x="1383957" y="135922"/>
            <a:ext cx="9811265" cy="337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94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103011" y="4289495"/>
            <a:ext cx="12000225" cy="1963028"/>
          </a:xfrm>
          <a:solidFill>
            <a:srgbClr val="64B461"/>
          </a:solidFill>
        </p:spPr>
        <p:txBody>
          <a:bodyPr>
            <a:noAutofit/>
          </a:bodyPr>
          <a:lstStyle/>
          <a:p>
            <a:pPr marL="0" indent="0">
              <a:lnSpc>
                <a:spcPct val="115000"/>
              </a:lnSpc>
              <a:spcBef>
                <a:spcPts val="0"/>
              </a:spcBef>
              <a:spcAft>
                <a:spcPts val="600"/>
              </a:spcAft>
              <a:buClr>
                <a:srgbClr val="128E99"/>
              </a:buClr>
              <a:buNone/>
            </a:pPr>
            <a:r>
              <a:rPr lang="en-US" sz="3600" b="1" dirty="0">
                <a:solidFill>
                  <a:srgbClr val="FFFFFF"/>
                </a:solidFill>
                <a:effectLst/>
                <a:latin typeface="Salesforce Sans"/>
                <a:ea typeface="Arial" panose="020B0604020202020204" pitchFamily="34" charset="0"/>
              </a:rPr>
              <a:t>Improve coordination between federal departments and agencies compromising the federal nutrition community, including special attention to emergency food assistance</a:t>
            </a:r>
            <a:endParaRPr lang="en-US" sz="3600" b="1" dirty="0">
              <a:solidFill>
                <a:srgbClr val="FFFFFF"/>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18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4" name="Picture 3">
            <a:extLst>
              <a:ext uri="{FF2B5EF4-FFF2-40B4-BE49-F238E27FC236}">
                <a16:creationId xmlns:a16="http://schemas.microsoft.com/office/drawing/2014/main" id="{E5500265-55CB-4DFB-9D74-50D809165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98" y="107199"/>
            <a:ext cx="10079204" cy="4182296"/>
          </a:xfrm>
          <a:prstGeom prst="rect">
            <a:avLst/>
          </a:prstGeom>
        </p:spPr>
      </p:pic>
    </p:spTree>
    <p:extLst>
      <p:ext uri="{BB962C8B-B14F-4D97-AF65-F5344CB8AC3E}">
        <p14:creationId xmlns:p14="http://schemas.microsoft.com/office/powerpoint/2010/main" val="240004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NIST">
            <a:extLst>
              <a:ext uri="{FF2B5EF4-FFF2-40B4-BE49-F238E27FC236}">
                <a16:creationId xmlns:a16="http://schemas.microsoft.com/office/drawing/2014/main" id="{CA616839-0611-4B06-9640-F2C1C181D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34" y="5508604"/>
            <a:ext cx="871970" cy="388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AA">
            <a:extLst>
              <a:ext uri="{FF2B5EF4-FFF2-40B4-BE49-F238E27FC236}">
                <a16:creationId xmlns:a16="http://schemas.microsoft.com/office/drawing/2014/main" id="{C041785C-5DE0-449D-9BA7-CEDEB547B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52" y="5242295"/>
            <a:ext cx="921376" cy="921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epartment of defense">
            <a:extLst>
              <a:ext uri="{FF2B5EF4-FFF2-40B4-BE49-F238E27FC236}">
                <a16:creationId xmlns:a16="http://schemas.microsoft.com/office/drawing/2014/main" id="{7DA3E6E6-CDE4-418A-AC77-7FB2A2A68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602" y="5218978"/>
            <a:ext cx="945567" cy="944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PA">
            <a:extLst>
              <a:ext uri="{FF2B5EF4-FFF2-40B4-BE49-F238E27FC236}">
                <a16:creationId xmlns:a16="http://schemas.microsoft.com/office/drawing/2014/main" id="{4350F78D-EA23-4438-8639-7DA8C787F4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354" y="5233119"/>
            <a:ext cx="949299" cy="9397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TC">
            <a:extLst>
              <a:ext uri="{FF2B5EF4-FFF2-40B4-BE49-F238E27FC236}">
                <a16:creationId xmlns:a16="http://schemas.microsoft.com/office/drawing/2014/main" id="{D4B32AE0-7E9C-4C05-A57C-FC1240B795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0475" y="5212822"/>
            <a:ext cx="939728" cy="9397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HHS">
            <a:extLst>
              <a:ext uri="{FF2B5EF4-FFF2-40B4-BE49-F238E27FC236}">
                <a16:creationId xmlns:a16="http://schemas.microsoft.com/office/drawing/2014/main" id="{086F3F32-F28A-4E50-AD47-F8967A8756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265" t="-1" r="12222" b="-2154"/>
          <a:stretch/>
        </p:blipFill>
        <p:spPr bwMode="auto">
          <a:xfrm>
            <a:off x="7259770" y="5262758"/>
            <a:ext cx="969025" cy="9100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NASA">
            <a:extLst>
              <a:ext uri="{FF2B5EF4-FFF2-40B4-BE49-F238E27FC236}">
                <a16:creationId xmlns:a16="http://schemas.microsoft.com/office/drawing/2014/main" id="{D8424F10-8A27-4DEC-A8EF-6D88C67388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9691" y="5174956"/>
            <a:ext cx="1032736" cy="10327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228AC3A-46E3-4CCD-A769-C96B902420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9025" y="5255997"/>
            <a:ext cx="870654" cy="87065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FB9F7C8D-A540-494D-9F0B-A09FD7A0F00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r="-1340" b="11311"/>
          <a:stretch/>
        </p:blipFill>
        <p:spPr bwMode="auto">
          <a:xfrm>
            <a:off x="11097684" y="5233119"/>
            <a:ext cx="870654" cy="76196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50A9EE55-5E92-4E91-BA26-A56826F896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7594" y="5255997"/>
            <a:ext cx="870654" cy="87065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83A08F91-3BF7-48C2-BD2D-9D1B982D3A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2427" y="5212822"/>
            <a:ext cx="910090" cy="910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413FE8-81F9-4FDC-97A0-5DB1408516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134" y="936691"/>
            <a:ext cx="11808887" cy="4276892"/>
          </a:xfrm>
          <a:prstGeom prst="rect">
            <a:avLst/>
          </a:prstGeom>
        </p:spPr>
      </p:pic>
      <p:sp>
        <p:nvSpPr>
          <p:cNvPr id="22" name="Title 1">
            <a:extLst>
              <a:ext uri="{FF2B5EF4-FFF2-40B4-BE49-F238E27FC236}">
                <a16:creationId xmlns:a16="http://schemas.microsoft.com/office/drawing/2014/main" id="{1C2EFD67-9270-4261-BFAB-F73A3FAB9A4E}"/>
              </a:ext>
            </a:extLst>
          </p:cNvPr>
          <p:cNvSpPr txBox="1">
            <a:spLocks/>
          </p:cNvSpPr>
          <p:nvPr/>
        </p:nvSpPr>
        <p:spPr>
          <a:xfrm>
            <a:off x="67989" y="90000"/>
            <a:ext cx="12056021" cy="846253"/>
          </a:xfrm>
          <a:prstGeom prst="rect">
            <a:avLst/>
          </a:prstGeom>
          <a:solidFill>
            <a:srgbClr val="64B46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Proposed Office of the National Director of Food and Nutrition </a:t>
            </a:r>
          </a:p>
        </p:txBody>
      </p:sp>
      <p:sp>
        <p:nvSpPr>
          <p:cNvPr id="16" name="Subtitle 3">
            <a:extLst>
              <a:ext uri="{FF2B5EF4-FFF2-40B4-BE49-F238E27FC236}">
                <a16:creationId xmlns:a16="http://schemas.microsoft.com/office/drawing/2014/main" id="{6DE1A7F7-6709-428B-8048-4B59E9E0A80A}"/>
              </a:ext>
            </a:extLst>
          </p:cNvPr>
          <p:cNvSpPr txBox="1">
            <a:spLocks/>
          </p:cNvSpPr>
          <p:nvPr/>
        </p:nvSpPr>
        <p:spPr>
          <a:xfrm>
            <a:off x="5881813" y="5063757"/>
            <a:ext cx="1350599" cy="1295676"/>
          </a:xfrm>
          <a:prstGeom prst="rect">
            <a:avLst/>
          </a:prstGeom>
          <a:ln w="25400" cap="sq">
            <a:solidFill>
              <a:schemeClr val="tx1"/>
            </a:solidFill>
            <a:beve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New icon for the new ONDFN</a:t>
            </a:r>
          </a:p>
        </p:txBody>
      </p:sp>
      <p:sp>
        <p:nvSpPr>
          <p:cNvPr id="17" name="TextBox 16">
            <a:extLst>
              <a:ext uri="{FF2B5EF4-FFF2-40B4-BE49-F238E27FC236}">
                <a16:creationId xmlns:a16="http://schemas.microsoft.com/office/drawing/2014/main" id="{0C2FE865-D32E-4F61-9663-173A774A365F}"/>
              </a:ext>
            </a:extLst>
          </p:cNvPr>
          <p:cNvSpPr txBox="1"/>
          <p:nvPr/>
        </p:nvSpPr>
        <p:spPr>
          <a:xfrm>
            <a:off x="125835" y="6379497"/>
            <a:ext cx="5842479" cy="338554"/>
          </a:xfrm>
          <a:prstGeom prst="rect">
            <a:avLst/>
          </a:prstGeom>
          <a:solidFill>
            <a:schemeClr val="bg1"/>
          </a:solidFill>
        </p:spPr>
        <p:txBody>
          <a:bodyPr wrap="square">
            <a:spAutoFit/>
          </a:bodyPr>
          <a:lstStyle/>
          <a:p>
            <a:r>
              <a:rPr lang="en-US" sz="1600" b="1" dirty="0">
                <a:highlight>
                  <a:srgbClr val="FFFFFF"/>
                </a:highlight>
              </a:rPr>
              <a:t>Fleischhacker S et al. </a:t>
            </a:r>
            <a:r>
              <a:rPr lang="en-US" sz="1600" b="1" i="1" dirty="0">
                <a:highlight>
                  <a:srgbClr val="FFFFFF"/>
                </a:highlight>
              </a:rPr>
              <a:t>Am J Clin Nutr</a:t>
            </a:r>
            <a:r>
              <a:rPr lang="en-US" sz="1600" b="1" dirty="0">
                <a:highlight>
                  <a:srgbClr val="FFFFFF"/>
                </a:highlight>
              </a:rPr>
              <a:t>. 2020;112(3):721-769</a:t>
            </a:r>
          </a:p>
        </p:txBody>
      </p:sp>
    </p:spTree>
    <p:extLst>
      <p:ext uri="{BB962C8B-B14F-4D97-AF65-F5344CB8AC3E}">
        <p14:creationId xmlns:p14="http://schemas.microsoft.com/office/powerpoint/2010/main" val="195849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7523499" y="119557"/>
            <a:ext cx="4569010" cy="4996142"/>
          </a:xfrm>
          <a:solidFill>
            <a:srgbClr val="64B461"/>
          </a:solidFill>
        </p:spPr>
        <p:txBody>
          <a:bodyPr>
            <a:noAutofit/>
          </a:bodyPr>
          <a:lstStyle/>
          <a:p>
            <a:pPr marL="0" indent="0">
              <a:lnSpc>
                <a:spcPct val="115000"/>
              </a:lnSpc>
              <a:spcBef>
                <a:spcPts val="0"/>
              </a:spcBef>
              <a:spcAft>
                <a:spcPts val="600"/>
              </a:spcAft>
              <a:buClr>
                <a:srgbClr val="128E99"/>
              </a:buClr>
              <a:buNone/>
            </a:pPr>
            <a:r>
              <a:rPr lang="en-US" sz="2800" b="1" dirty="0">
                <a:solidFill>
                  <a:srgbClr val="FFFFFF"/>
                </a:solidFill>
                <a:effectLst/>
                <a:latin typeface="Salesforce Sans"/>
                <a:ea typeface="Arial" panose="020B0604020202020204" pitchFamily="34" charset="0"/>
              </a:rPr>
              <a:t>Improve coordination between and among all national governments, levering the role of key international convening organizations, to strengthen food production and distribution systems before, during and after humanitarian emergencies</a:t>
            </a:r>
            <a:endParaRPr lang="en-US" sz="2800" b="1" dirty="0">
              <a:solidFill>
                <a:srgbClr val="FFFFFF"/>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28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9220" name="Picture 4" descr="global food">
            <a:extLst>
              <a:ext uri="{FF2B5EF4-FFF2-40B4-BE49-F238E27FC236}">
                <a16:creationId xmlns:a16="http://schemas.microsoft.com/office/drawing/2014/main" id="{E924FAF4-7404-4014-B7AE-3F094C5FE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65" y="119556"/>
            <a:ext cx="7396033" cy="595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5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103011" y="4375994"/>
            <a:ext cx="12000225" cy="1790029"/>
          </a:xfrm>
          <a:solidFill>
            <a:srgbClr val="64B461"/>
          </a:solidFill>
        </p:spPr>
        <p:txBody>
          <a:bodyPr>
            <a:noAutofit/>
          </a:bodyPr>
          <a:lstStyle/>
          <a:p>
            <a:pPr marL="0" indent="0">
              <a:lnSpc>
                <a:spcPct val="115000"/>
              </a:lnSpc>
              <a:spcBef>
                <a:spcPts val="0"/>
              </a:spcBef>
              <a:spcAft>
                <a:spcPts val="600"/>
              </a:spcAft>
              <a:buClr>
                <a:srgbClr val="128E99"/>
              </a:buClr>
              <a:buNone/>
            </a:pPr>
            <a:r>
              <a:rPr lang="en-US" sz="4400" b="1" dirty="0">
                <a:solidFill>
                  <a:srgbClr val="FFFFFF"/>
                </a:solidFill>
                <a:effectLst/>
                <a:latin typeface="Salesforce Sans"/>
                <a:ea typeface="Arial" panose="020B0604020202020204" pitchFamily="34" charset="0"/>
              </a:rPr>
              <a:t>Develop nutrition disaster specific guidelines and specifications to better align with the DGAs</a:t>
            </a:r>
            <a:endParaRPr lang="en-US" sz="4400" b="1" dirty="0">
              <a:solidFill>
                <a:srgbClr val="FFFFFF"/>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44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7170" name="Picture 2" descr="2020-2025 Dietary Guidelines for Americans: A first look, from added sugar  and alcohol to processed meat">
            <a:extLst>
              <a:ext uri="{FF2B5EF4-FFF2-40B4-BE49-F238E27FC236}">
                <a16:creationId xmlns:a16="http://schemas.microsoft.com/office/drawing/2014/main" id="{BEE59776-1AE0-42DE-A743-6640955C2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95" y="188030"/>
            <a:ext cx="6619324" cy="4065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3449C651-99F4-4DD2-A39C-B3ACFA4BF9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99"/>
          <a:stretch/>
        </p:blipFill>
        <p:spPr bwMode="auto">
          <a:xfrm>
            <a:off x="6981568" y="131913"/>
            <a:ext cx="4959140" cy="352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6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6573796" y="125254"/>
            <a:ext cx="5518714" cy="3408778"/>
          </a:xfrm>
          <a:solidFill>
            <a:srgbClr val="64B461"/>
          </a:solidFill>
        </p:spPr>
        <p:txBody>
          <a:bodyPr>
            <a:noAutofit/>
          </a:bodyPr>
          <a:lstStyle/>
          <a:p>
            <a:pPr marL="0" indent="0">
              <a:lnSpc>
                <a:spcPct val="115000"/>
              </a:lnSpc>
              <a:spcBef>
                <a:spcPts val="0"/>
              </a:spcBef>
              <a:spcAft>
                <a:spcPts val="600"/>
              </a:spcAft>
              <a:buClr>
                <a:srgbClr val="128E99"/>
              </a:buClr>
              <a:buNone/>
            </a:pPr>
            <a:r>
              <a:rPr lang="en-US" sz="3200" b="1" dirty="0">
                <a:solidFill>
                  <a:srgbClr val="FFFFFF"/>
                </a:solidFill>
                <a:effectLst/>
                <a:latin typeface="Salesforce Sans"/>
                <a:ea typeface="Calibri" panose="020F0502020204030204" pitchFamily="34" charset="0"/>
              </a:rPr>
              <a:t>Develop a research agenda and the relevant funding mechanisms needed for </a:t>
            </a:r>
            <a:r>
              <a:rPr lang="en-US" sz="3200" b="1" dirty="0">
                <a:solidFill>
                  <a:srgbClr val="FFFFFF"/>
                </a:solidFill>
                <a:effectLst/>
                <a:latin typeface="Salesforce Sans"/>
                <a:ea typeface="Arial" panose="020B0604020202020204" pitchFamily="34" charset="0"/>
              </a:rPr>
              <a:t>strengthening the public health impacts of our federal disaster relief response</a:t>
            </a:r>
            <a:endParaRPr lang="en-US" sz="3200" b="1" dirty="0">
              <a:solidFill>
                <a:srgbClr val="FFFFFF"/>
              </a:solidFill>
              <a:effectLst/>
              <a:latin typeface="Salesforce Sans"/>
              <a:ea typeface="Calibri" panose="020F0502020204030204" pitchFamily="34" charset="0"/>
            </a:endParaRPr>
          </a:p>
          <a:p>
            <a:pPr marL="0" marR="0" indent="0">
              <a:lnSpc>
                <a:spcPct val="115000"/>
              </a:lnSpc>
              <a:spcBef>
                <a:spcPts val="0"/>
              </a:spcBef>
              <a:spcAft>
                <a:spcPts val="600"/>
              </a:spcAft>
              <a:buClr>
                <a:srgbClr val="128E99"/>
              </a:buClr>
              <a:buNone/>
            </a:pPr>
            <a:endParaRPr lang="en-US" sz="18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6146" name="Picture 2" descr="Frontiers | A Framework for Convergence Research in the Hazards and Disaster  Field: The Natural Hazards Engineering Research Infrastructure CONVERGE  Facility | Built Environment">
            <a:extLst>
              <a:ext uri="{FF2B5EF4-FFF2-40B4-BE49-F238E27FC236}">
                <a16:creationId xmlns:a16="http://schemas.microsoft.com/office/drawing/2014/main" id="{1196AF84-FB98-452C-8D8C-81209623E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46" y="373247"/>
            <a:ext cx="5842478" cy="56438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26705F-6881-4114-8DFC-37EDD82F3BF6}"/>
              </a:ext>
            </a:extLst>
          </p:cNvPr>
          <p:cNvSpPr txBox="1"/>
          <p:nvPr/>
        </p:nvSpPr>
        <p:spPr>
          <a:xfrm>
            <a:off x="5636962" y="4402412"/>
            <a:ext cx="4730357" cy="707886"/>
          </a:xfrm>
          <a:prstGeom prst="rect">
            <a:avLst/>
          </a:prstGeom>
          <a:solidFill>
            <a:schemeClr val="bg1"/>
          </a:solidFill>
        </p:spPr>
        <p:txBody>
          <a:bodyPr wrap="square">
            <a:spAutoFit/>
          </a:bodyPr>
          <a:lstStyle/>
          <a:p>
            <a:r>
              <a:rPr lang="en-US" sz="2000" b="1" dirty="0">
                <a:highlight>
                  <a:srgbClr val="FFFFFF"/>
                </a:highlight>
              </a:rPr>
              <a:t>Peek L, et al. </a:t>
            </a:r>
            <a:r>
              <a:rPr lang="en-US" sz="2000" b="1" i="1" dirty="0">
                <a:highlight>
                  <a:srgbClr val="FFFFFF"/>
                </a:highlight>
              </a:rPr>
              <a:t>Front Built Environ</a:t>
            </a:r>
            <a:r>
              <a:rPr lang="en-US" sz="2000" b="1" dirty="0">
                <a:highlight>
                  <a:srgbClr val="FFFFFF"/>
                </a:highlight>
              </a:rPr>
              <a:t>. 2020</a:t>
            </a:r>
            <a:r>
              <a:rPr lang="en-US" sz="2000" b="0" i="0" dirty="0">
                <a:solidFill>
                  <a:srgbClr val="020202"/>
                </a:solidFill>
                <a:effectLst/>
                <a:latin typeface="MuseoSans"/>
              </a:rPr>
              <a:t> </a:t>
            </a:r>
          </a:p>
          <a:p>
            <a:r>
              <a:rPr lang="en-US" sz="2000" b="0" i="0" u="sng" strike="noStrike" dirty="0">
                <a:effectLst/>
                <a:latin typeface="MuseoSans"/>
                <a:hlinkClick r:id="rId4">
                  <a:extLst>
                    <a:ext uri="{A12FA001-AC4F-418D-AE19-62706E023703}">
                      <ahyp:hlinkClr xmlns:ahyp="http://schemas.microsoft.com/office/drawing/2018/hyperlinkcolor" val="tx"/>
                    </a:ext>
                  </a:extLst>
                </a:hlinkClick>
              </a:rPr>
              <a:t>https://doi.org/10.3389/fbuil.2020.00110</a:t>
            </a:r>
            <a:endParaRPr lang="en-US" sz="2000" b="1" u="sng" dirty="0">
              <a:highlight>
                <a:srgbClr val="FFFFFF"/>
              </a:highlight>
            </a:endParaRPr>
          </a:p>
        </p:txBody>
      </p:sp>
    </p:spTree>
    <p:extLst>
      <p:ext uri="{BB962C8B-B14F-4D97-AF65-F5344CB8AC3E}">
        <p14:creationId xmlns:p14="http://schemas.microsoft.com/office/powerpoint/2010/main" val="129830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0E644-86CD-4B10-A095-28E4FE781F69}"/>
              </a:ext>
            </a:extLst>
          </p:cNvPr>
          <p:cNvSpPr>
            <a:spLocks noGrp="1"/>
          </p:cNvSpPr>
          <p:nvPr>
            <p:ph type="ctrTitle"/>
          </p:nvPr>
        </p:nvSpPr>
        <p:spPr>
          <a:xfrm>
            <a:off x="86498" y="111212"/>
            <a:ext cx="12010768" cy="1112107"/>
          </a:xfrm>
          <a:solidFill>
            <a:srgbClr val="64B461"/>
          </a:solidFill>
        </p:spPr>
        <p:txBody>
          <a:bodyPr/>
          <a:lstStyle/>
          <a:p>
            <a:pPr algn="ctr"/>
            <a:r>
              <a:rPr lang="en-US" sz="6000" b="1" dirty="0">
                <a:solidFill>
                  <a:schemeClr val="bg1"/>
                </a:solidFill>
              </a:rPr>
              <a:t>SNEB 2019 Annual Conference </a:t>
            </a:r>
          </a:p>
        </p:txBody>
      </p:sp>
      <p:sp>
        <p:nvSpPr>
          <p:cNvPr id="5" name="Content Placeholder 2">
            <a:extLst>
              <a:ext uri="{FF2B5EF4-FFF2-40B4-BE49-F238E27FC236}">
                <a16:creationId xmlns:a16="http://schemas.microsoft.com/office/drawing/2014/main" id="{80568773-631E-4C1D-BE5C-52F22D7623DD}"/>
              </a:ext>
            </a:extLst>
          </p:cNvPr>
          <p:cNvSpPr txBox="1">
            <a:spLocks/>
          </p:cNvSpPr>
          <p:nvPr/>
        </p:nvSpPr>
        <p:spPr>
          <a:xfrm>
            <a:off x="6201236" y="1300294"/>
            <a:ext cx="5667330" cy="5142451"/>
          </a:xfrm>
          <a:prstGeom prst="rect">
            <a:avLst/>
          </a:prstGeom>
          <a:solidFill>
            <a:schemeClr val="bg1"/>
          </a:solidFill>
        </p:spPr>
        <p:txBody>
          <a:bodyPr vert="horz" lIns="91440" tIns="45720" rIns="91440" bIns="45720" rtlCol="0" anchor="t">
            <a:normAutofit fontScale="70000" lnSpcReduction="20000"/>
          </a:bodyPr>
          <a:lstStyle>
            <a:lvl1pPr marL="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3200" b="0" i="0" kern="1200" cap="all">
                <a:solidFill>
                  <a:schemeClr val="tx1">
                    <a:tint val="75000"/>
                  </a:schemeClr>
                </a:solidFill>
                <a:latin typeface="+mn-lt"/>
                <a:ea typeface="+mn-ea"/>
                <a:cs typeface="+mn-cs"/>
              </a:defRPr>
            </a:lvl1pPr>
            <a:lvl2pPr marL="4572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800" b="0" i="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400" b="0" i="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0"/>
              </a:spcAft>
              <a:buClr>
                <a:schemeClr val="bg2">
                  <a:lumMod val="40000"/>
                  <a:lumOff val="60000"/>
                </a:schemeClr>
              </a:buClr>
              <a:buSzPct val="80000"/>
              <a:buFont typeface="Arial" panose="020B0604020202020204" pitchFamily="34" charset="0"/>
              <a:buNone/>
              <a:defRPr sz="2000" b="0" i="0" kern="1200">
                <a:solidFill>
                  <a:schemeClr val="tx1">
                    <a:tint val="75000"/>
                  </a:schemeClr>
                </a:solidFill>
                <a:latin typeface="+mn-lt"/>
                <a:ea typeface="+mn-ea"/>
                <a:cs typeface="+mn-cs"/>
              </a:defRPr>
            </a:lvl9pPr>
          </a:lstStyle>
          <a:p>
            <a:pPr algn="l">
              <a:buClr>
                <a:srgbClr val="C00000"/>
              </a:buClr>
            </a:pPr>
            <a:r>
              <a:rPr lang="en-US" sz="3200" b="1" i="1" dirty="0">
                <a:solidFill>
                  <a:schemeClr val="tx1"/>
                </a:solidFill>
              </a:rPr>
              <a:t>Session Panelists </a:t>
            </a:r>
          </a:p>
          <a:p>
            <a:pPr algn="l">
              <a:buClr>
                <a:srgbClr val="C00000"/>
              </a:buClr>
            </a:pPr>
            <a:endParaRPr lang="en-US" sz="1300" b="1" u="sng" dirty="0">
              <a:solidFill>
                <a:schemeClr val="tx1"/>
              </a:solidFill>
            </a:endParaRPr>
          </a:p>
          <a:p>
            <a:pPr algn="l">
              <a:buClr>
                <a:srgbClr val="C00000"/>
              </a:buClr>
            </a:pPr>
            <a:r>
              <a:rPr lang="en-US" sz="2900" b="1" u="sng" dirty="0">
                <a:solidFill>
                  <a:schemeClr val="tx1"/>
                </a:solidFill>
              </a:rPr>
              <a:t>Southern Baptist Disaster Relief </a:t>
            </a:r>
          </a:p>
          <a:p>
            <a:pPr marL="914400" lvl="1" indent="-457200" algn="l">
              <a:buClr>
                <a:srgbClr val="128E99"/>
              </a:buClr>
              <a:buFont typeface="Wingdings" panose="05000000000000000000" pitchFamily="2" charset="2"/>
              <a:buChar char="§"/>
            </a:pPr>
            <a:r>
              <a:rPr lang="en-US" sz="2900" b="1" dirty="0">
                <a:solidFill>
                  <a:schemeClr val="tx1"/>
                </a:solidFill>
              </a:rPr>
              <a:t>Eddie Blackmon </a:t>
            </a:r>
          </a:p>
          <a:p>
            <a:pPr algn="l">
              <a:buClr>
                <a:srgbClr val="C00000"/>
              </a:buClr>
            </a:pPr>
            <a:r>
              <a:rPr lang="en-US" sz="2900" b="1" u="sng" dirty="0">
                <a:solidFill>
                  <a:schemeClr val="tx1"/>
                </a:solidFill>
              </a:rPr>
              <a:t>University of Florida Extension Team </a:t>
            </a:r>
          </a:p>
          <a:p>
            <a:pPr marL="914400" lvl="1" indent="-457200" algn="l">
              <a:buClr>
                <a:srgbClr val="128E99"/>
              </a:buClr>
              <a:buFont typeface="Wingdings" panose="05000000000000000000" pitchFamily="2" charset="2"/>
              <a:buChar char="§"/>
            </a:pPr>
            <a:r>
              <a:rPr lang="en-US" sz="2900" b="1" dirty="0">
                <a:solidFill>
                  <a:schemeClr val="tx1"/>
                </a:solidFill>
              </a:rPr>
              <a:t>Wendy Lynch</a:t>
            </a:r>
          </a:p>
          <a:p>
            <a:pPr marL="914400" lvl="1" indent="-457200" algn="l">
              <a:buClr>
                <a:srgbClr val="128E99"/>
              </a:buClr>
              <a:buFont typeface="Wingdings" panose="05000000000000000000" pitchFamily="2" charset="2"/>
              <a:buChar char="§"/>
            </a:pPr>
            <a:r>
              <a:rPr lang="en-US" sz="2900" b="1" dirty="0">
                <a:solidFill>
                  <a:schemeClr val="tx1"/>
                </a:solidFill>
              </a:rPr>
              <a:t>LuAnn Duncan </a:t>
            </a:r>
          </a:p>
          <a:p>
            <a:pPr marL="914400" lvl="1" indent="-457200" algn="l">
              <a:buClr>
                <a:srgbClr val="128E99"/>
              </a:buClr>
              <a:buFont typeface="Wingdings" panose="05000000000000000000" pitchFamily="2" charset="2"/>
              <a:buChar char="§"/>
            </a:pPr>
            <a:r>
              <a:rPr lang="en-US" sz="2900" b="1" dirty="0">
                <a:solidFill>
                  <a:schemeClr val="tx1"/>
                </a:solidFill>
              </a:rPr>
              <a:t>Kendra Zamojski</a:t>
            </a:r>
          </a:p>
          <a:p>
            <a:pPr marL="914400" lvl="1" indent="-457200" algn="l">
              <a:buClr>
                <a:srgbClr val="128E99"/>
              </a:buClr>
              <a:buFont typeface="Wingdings" panose="05000000000000000000" pitchFamily="2" charset="2"/>
              <a:buChar char="§"/>
            </a:pPr>
            <a:r>
              <a:rPr lang="en-US" sz="2900" b="1" dirty="0">
                <a:solidFill>
                  <a:schemeClr val="tx1"/>
                </a:solidFill>
              </a:rPr>
              <a:t>Linda Bobroff </a:t>
            </a:r>
          </a:p>
          <a:p>
            <a:pPr algn="l">
              <a:buClr>
                <a:srgbClr val="C00000"/>
              </a:buClr>
            </a:pPr>
            <a:r>
              <a:rPr lang="en-US" sz="2900" b="1" u="sng" dirty="0">
                <a:solidFill>
                  <a:schemeClr val="tx1"/>
                </a:solidFill>
              </a:rPr>
              <a:t>United States Department of Agriculture </a:t>
            </a:r>
          </a:p>
          <a:p>
            <a:pPr marL="914400" lvl="1" indent="-457200" algn="l">
              <a:buClr>
                <a:srgbClr val="128E99"/>
              </a:buClr>
              <a:buFont typeface="Wingdings" panose="05000000000000000000" pitchFamily="2" charset="2"/>
              <a:buChar char="§"/>
            </a:pPr>
            <a:r>
              <a:rPr lang="en-US" sz="2900" b="1" dirty="0">
                <a:solidFill>
                  <a:schemeClr val="tx1"/>
                </a:solidFill>
              </a:rPr>
              <a:t>Steve Hortin </a:t>
            </a:r>
          </a:p>
          <a:p>
            <a:pPr marL="914400" lvl="1" indent="-457200" algn="l">
              <a:buClr>
                <a:srgbClr val="128E99"/>
              </a:buClr>
              <a:buFont typeface="Wingdings" panose="05000000000000000000" pitchFamily="2" charset="2"/>
              <a:buChar char="§"/>
            </a:pPr>
            <a:r>
              <a:rPr lang="en-US" sz="2900" b="1" dirty="0">
                <a:solidFill>
                  <a:schemeClr val="tx1"/>
                </a:solidFill>
              </a:rPr>
              <a:t>TusaRebecca Pannucci</a:t>
            </a:r>
          </a:p>
          <a:p>
            <a:pPr marL="914400" lvl="1" indent="-457200" algn="l">
              <a:buClr>
                <a:srgbClr val="128E99"/>
              </a:buClr>
              <a:buFont typeface="Wingdings" panose="05000000000000000000" pitchFamily="2" charset="2"/>
              <a:buChar char="§"/>
            </a:pPr>
            <a:r>
              <a:rPr lang="en-US" sz="2900" b="1" dirty="0">
                <a:solidFill>
                  <a:schemeClr val="tx1"/>
                </a:solidFill>
              </a:rPr>
              <a:t>Cora Russell</a:t>
            </a:r>
          </a:p>
          <a:p>
            <a:pPr algn="l">
              <a:buClr>
                <a:srgbClr val="C00000"/>
              </a:buClr>
            </a:pPr>
            <a:r>
              <a:rPr lang="en-US" sz="2900" b="1" u="sng" dirty="0">
                <a:solidFill>
                  <a:schemeClr val="tx1"/>
                </a:solidFill>
              </a:rPr>
              <a:t>National WIC Association </a:t>
            </a:r>
          </a:p>
          <a:p>
            <a:pPr marL="914400" lvl="1" indent="-457200" algn="l">
              <a:buClr>
                <a:srgbClr val="128E99"/>
              </a:buClr>
              <a:buFont typeface="Wingdings" panose="05000000000000000000" pitchFamily="2" charset="2"/>
              <a:buChar char="§"/>
            </a:pPr>
            <a:r>
              <a:rPr lang="en-US" sz="2900" b="1" dirty="0">
                <a:solidFill>
                  <a:schemeClr val="tx1"/>
                </a:solidFill>
              </a:rPr>
              <a:t>Brian Dittmeier </a:t>
            </a:r>
          </a:p>
          <a:p>
            <a:pPr algn="l">
              <a:buClr>
                <a:srgbClr val="C00000"/>
              </a:buClr>
            </a:pPr>
            <a:r>
              <a:rPr lang="en-US" sz="2900" b="1" u="sng" dirty="0">
                <a:solidFill>
                  <a:schemeClr val="tx1"/>
                </a:solidFill>
              </a:rPr>
              <a:t>Moderator</a:t>
            </a:r>
          </a:p>
          <a:p>
            <a:pPr marL="800100" lvl="1" indent="-342900" algn="l">
              <a:buClr>
                <a:srgbClr val="128E99"/>
              </a:buClr>
              <a:buFont typeface="Wingdings" panose="05000000000000000000" pitchFamily="2" charset="2"/>
              <a:buChar char="§"/>
            </a:pPr>
            <a:r>
              <a:rPr lang="en-US" sz="2900" b="1" dirty="0">
                <a:solidFill>
                  <a:schemeClr val="tx1"/>
                </a:solidFill>
              </a:rPr>
              <a:t>  Sheila Fleischhacker</a:t>
            </a:r>
          </a:p>
          <a:p>
            <a:pPr marL="914400" lvl="1" indent="-457200" algn="l">
              <a:buClr>
                <a:srgbClr val="C00000"/>
              </a:buClr>
              <a:buFont typeface="Wingdings" panose="05000000000000000000" pitchFamily="2" charset="2"/>
              <a:buChar char="§"/>
            </a:pPr>
            <a:endParaRPr lang="en-US" b="1" dirty="0">
              <a:solidFill>
                <a:schemeClr val="tx1"/>
              </a:solidFill>
            </a:endParaRPr>
          </a:p>
          <a:p>
            <a:pPr lvl="1" algn="l">
              <a:buClr>
                <a:srgbClr val="C00000"/>
              </a:buClr>
            </a:pPr>
            <a:endParaRPr lang="en-US" b="1" dirty="0">
              <a:solidFill>
                <a:schemeClr val="tx1"/>
              </a:solidFill>
            </a:endParaRPr>
          </a:p>
        </p:txBody>
      </p:sp>
      <p:pic>
        <p:nvPicPr>
          <p:cNvPr id="1028" name="Picture 4" descr="2019 Conference Material | Society for Nutrition Education and Behavior ( SNEB)">
            <a:extLst>
              <a:ext uri="{FF2B5EF4-FFF2-40B4-BE49-F238E27FC236}">
                <a16:creationId xmlns:a16="http://schemas.microsoft.com/office/drawing/2014/main" id="{EAF8DA0C-61B0-4CAD-A8A6-D83E551C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76" y="3138172"/>
            <a:ext cx="4379389" cy="360861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E57B7DA-E4DD-48F7-B1CA-59709914F0D2}"/>
              </a:ext>
            </a:extLst>
          </p:cNvPr>
          <p:cNvSpPr txBox="1">
            <a:spLocks/>
          </p:cNvSpPr>
          <p:nvPr/>
        </p:nvSpPr>
        <p:spPr>
          <a:xfrm>
            <a:off x="6409190" y="6343438"/>
            <a:ext cx="5667330" cy="39543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b="1" dirty="0">
                <a:solidFill>
                  <a:schemeClr val="tx1"/>
                </a:solidFill>
              </a:rPr>
              <a:t>https://www.sneb.org/2019-conference-material/</a:t>
            </a:r>
          </a:p>
        </p:txBody>
      </p:sp>
      <p:sp>
        <p:nvSpPr>
          <p:cNvPr id="6" name="Title 1">
            <a:extLst>
              <a:ext uri="{FF2B5EF4-FFF2-40B4-BE49-F238E27FC236}">
                <a16:creationId xmlns:a16="http://schemas.microsoft.com/office/drawing/2014/main" id="{B608374C-204F-453C-8FC3-7A01190FBCD4}"/>
              </a:ext>
            </a:extLst>
          </p:cNvPr>
          <p:cNvSpPr txBox="1">
            <a:spLocks/>
          </p:cNvSpPr>
          <p:nvPr/>
        </p:nvSpPr>
        <p:spPr>
          <a:xfrm>
            <a:off x="587229" y="1740717"/>
            <a:ext cx="5008228" cy="1480655"/>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dirty="0">
                <a:solidFill>
                  <a:schemeClr val="tx1"/>
                </a:solidFill>
              </a:rPr>
              <a:t>SESSION TITLE</a:t>
            </a:r>
          </a:p>
          <a:p>
            <a:endParaRPr lang="en-US" sz="800" b="1" dirty="0">
              <a:solidFill>
                <a:schemeClr val="tx1"/>
              </a:solidFill>
            </a:endParaRPr>
          </a:p>
          <a:p>
            <a:r>
              <a:rPr lang="en-US" sz="2000" b="1" dirty="0">
                <a:solidFill>
                  <a:schemeClr val="tx1"/>
                </a:solidFill>
              </a:rPr>
              <a:t>Emergency Nutrition: </a:t>
            </a:r>
            <a:br>
              <a:rPr lang="en-US" sz="2000" b="1" dirty="0">
                <a:solidFill>
                  <a:schemeClr val="tx1"/>
                </a:solidFill>
              </a:rPr>
            </a:br>
            <a:r>
              <a:rPr lang="en-US" sz="2000" b="1" dirty="0">
                <a:solidFill>
                  <a:schemeClr val="tx1"/>
                </a:solidFill>
              </a:rPr>
              <a:t>Historical and Contemporary Roles of </a:t>
            </a:r>
            <a:br>
              <a:rPr lang="en-US" sz="2000" b="1" dirty="0">
                <a:solidFill>
                  <a:schemeClr val="tx1"/>
                </a:solidFill>
              </a:rPr>
            </a:br>
            <a:r>
              <a:rPr lang="en-US" sz="2000" b="1" dirty="0">
                <a:solidFill>
                  <a:schemeClr val="tx1"/>
                </a:solidFill>
              </a:rPr>
              <a:t>Nutrition Educators in Natural Disasters and Other Emerging Food System Disruptions</a:t>
            </a:r>
          </a:p>
        </p:txBody>
      </p:sp>
    </p:spTree>
    <p:extLst>
      <p:ext uri="{BB962C8B-B14F-4D97-AF65-F5344CB8AC3E}">
        <p14:creationId xmlns:p14="http://schemas.microsoft.com/office/powerpoint/2010/main" val="266806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34EC-5CAB-4095-BA8D-920DC516D983}"/>
              </a:ext>
            </a:extLst>
          </p:cNvPr>
          <p:cNvSpPr>
            <a:spLocks noGrp="1"/>
          </p:cNvSpPr>
          <p:nvPr>
            <p:ph idx="1"/>
          </p:nvPr>
        </p:nvSpPr>
        <p:spPr>
          <a:xfrm>
            <a:off x="8130751" y="107200"/>
            <a:ext cx="3961758" cy="4057028"/>
          </a:xfrm>
          <a:solidFill>
            <a:srgbClr val="64B461"/>
          </a:solidFill>
        </p:spPr>
        <p:txBody>
          <a:bodyPr>
            <a:noAutofit/>
          </a:bodyPr>
          <a:lstStyle/>
          <a:p>
            <a:pPr marL="0" marR="0" indent="0">
              <a:lnSpc>
                <a:spcPct val="115000"/>
              </a:lnSpc>
              <a:spcBef>
                <a:spcPts val="0"/>
              </a:spcBef>
              <a:spcAft>
                <a:spcPts val="600"/>
              </a:spcAft>
              <a:buClr>
                <a:srgbClr val="128E99"/>
              </a:buClr>
              <a:buNone/>
            </a:pPr>
            <a:r>
              <a:rPr lang="en-US" sz="3600" b="1" dirty="0">
                <a:solidFill>
                  <a:srgbClr val="FFFFFF"/>
                </a:solidFill>
                <a:effectLst/>
                <a:latin typeface="Salesforce Sans"/>
                <a:ea typeface="Arial" panose="020B0604020202020204" pitchFamily="34" charset="0"/>
              </a:rPr>
              <a:t>Ensure adequate federal nutrition assistance for </a:t>
            </a:r>
            <a:r>
              <a:rPr lang="en-US" sz="3600" b="1" i="1" dirty="0">
                <a:solidFill>
                  <a:srgbClr val="FFFFFF"/>
                </a:solidFill>
                <a:effectLst/>
                <a:latin typeface="Salesforce Sans"/>
                <a:ea typeface="Arial" panose="020B0604020202020204" pitchFamily="34" charset="0"/>
              </a:rPr>
              <a:t>all </a:t>
            </a:r>
            <a:r>
              <a:rPr lang="en-US" sz="3600" b="1" dirty="0">
                <a:solidFill>
                  <a:srgbClr val="FFFFFF"/>
                </a:solidFill>
                <a:effectLst/>
                <a:latin typeface="Salesforce Sans"/>
                <a:ea typeface="Arial" panose="020B0604020202020204" pitchFamily="34" charset="0"/>
              </a:rPr>
              <a:t>Americans to build resilience during emergencies</a:t>
            </a:r>
            <a:endParaRPr lang="en-US" sz="3600" b="1" dirty="0">
              <a:solidFill>
                <a:srgbClr val="FFFFFF"/>
              </a:solidFill>
              <a:effectLst/>
              <a:latin typeface="Salesforce Sans"/>
              <a:ea typeface="Calibri" panose="020F0502020204030204" pitchFamily="34" charset="0"/>
            </a:endParaRPr>
          </a:p>
          <a:p>
            <a:pPr marR="0" lvl="0">
              <a:lnSpc>
                <a:spcPct val="115000"/>
              </a:lnSpc>
              <a:spcBef>
                <a:spcPts val="0"/>
              </a:spcBef>
              <a:spcAft>
                <a:spcPts val="0"/>
              </a:spcAft>
              <a:buClr>
                <a:srgbClr val="128E99"/>
              </a:buClr>
              <a:buFont typeface="Wingdings" panose="05000000000000000000" pitchFamily="2" charset="2"/>
              <a:buChar char="§"/>
            </a:pPr>
            <a:endParaRPr lang="en-US" sz="1600" b="1" dirty="0">
              <a:solidFill>
                <a:srgbClr val="FFFFFF"/>
              </a:solidFill>
              <a:latin typeface="Salesforce Sans"/>
            </a:endParaRPr>
          </a:p>
        </p:txBody>
      </p:sp>
      <p:sp>
        <p:nvSpPr>
          <p:cNvPr id="7" name="TextBox 6">
            <a:extLst>
              <a:ext uri="{FF2B5EF4-FFF2-40B4-BE49-F238E27FC236}">
                <a16:creationId xmlns:a16="http://schemas.microsoft.com/office/drawing/2014/main" id="{B9635E43-638D-4BEE-8DA0-61AE76AF4C7A}"/>
              </a:ext>
            </a:extLst>
          </p:cNvPr>
          <p:cNvSpPr txBox="1"/>
          <p:nvPr/>
        </p:nvSpPr>
        <p:spPr>
          <a:xfrm>
            <a:off x="127465" y="6166026"/>
            <a:ext cx="11965044"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pic>
        <p:nvPicPr>
          <p:cNvPr id="4" name="Picture 3">
            <a:extLst>
              <a:ext uri="{FF2B5EF4-FFF2-40B4-BE49-F238E27FC236}">
                <a16:creationId xmlns:a16="http://schemas.microsoft.com/office/drawing/2014/main" id="{47AA3D50-78A9-44C0-B845-98AB3B428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92" y="605483"/>
            <a:ext cx="7247967" cy="4460788"/>
          </a:xfrm>
          <a:prstGeom prst="rect">
            <a:avLst/>
          </a:prstGeom>
        </p:spPr>
      </p:pic>
      <p:sp>
        <p:nvSpPr>
          <p:cNvPr id="6" name="TextBox 5">
            <a:extLst>
              <a:ext uri="{FF2B5EF4-FFF2-40B4-BE49-F238E27FC236}">
                <a16:creationId xmlns:a16="http://schemas.microsoft.com/office/drawing/2014/main" id="{F7032F8B-EB5B-4FBF-891A-D2480E3C6FB2}"/>
              </a:ext>
            </a:extLst>
          </p:cNvPr>
          <p:cNvSpPr txBox="1"/>
          <p:nvPr/>
        </p:nvSpPr>
        <p:spPr>
          <a:xfrm>
            <a:off x="237326" y="5089800"/>
            <a:ext cx="9314448" cy="646331"/>
          </a:xfrm>
          <a:prstGeom prst="rect">
            <a:avLst/>
          </a:prstGeom>
          <a:solidFill>
            <a:schemeClr val="bg1"/>
          </a:solidFill>
        </p:spPr>
        <p:txBody>
          <a:bodyPr wrap="square">
            <a:spAutoFit/>
          </a:bodyPr>
          <a:lstStyle/>
          <a:p>
            <a:r>
              <a:rPr lang="en-US" b="1" dirty="0">
                <a:highlight>
                  <a:srgbClr val="FFFFFF"/>
                </a:highlight>
              </a:rPr>
              <a:t>Bleich SN, Sullivan K, Broad Leib E, Dunn CG, Woteki C, Yaroch AL, Fleischhacker S. Healthy Eating Research 2021. Available at: healthyeatingresearch.org</a:t>
            </a:r>
          </a:p>
        </p:txBody>
      </p:sp>
    </p:spTree>
    <p:extLst>
      <p:ext uri="{BB962C8B-B14F-4D97-AF65-F5344CB8AC3E}">
        <p14:creationId xmlns:p14="http://schemas.microsoft.com/office/powerpoint/2010/main" val="300682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75DE-A052-47C4-B3EB-468EA54B9AA8}"/>
              </a:ext>
            </a:extLst>
          </p:cNvPr>
          <p:cNvSpPr>
            <a:spLocks noGrp="1"/>
          </p:cNvSpPr>
          <p:nvPr>
            <p:ph type="ctrTitle"/>
          </p:nvPr>
        </p:nvSpPr>
        <p:spPr>
          <a:xfrm>
            <a:off x="519327" y="1138031"/>
            <a:ext cx="7005937" cy="3329581"/>
          </a:xfrm>
        </p:spPr>
        <p:txBody>
          <a:bodyPr/>
          <a:lstStyle/>
          <a:p>
            <a:r>
              <a:rPr lang="en-US" sz="4800" b="1" dirty="0"/>
              <a:t>Nutrition Emergencies: Lessons Learned &amp; Opportunities </a:t>
            </a:r>
            <a:br>
              <a:rPr lang="en-US" sz="4800" b="1" dirty="0"/>
            </a:br>
            <a:r>
              <a:rPr lang="en-US" sz="4800" b="1" dirty="0"/>
              <a:t>Moving Forward</a:t>
            </a:r>
          </a:p>
        </p:txBody>
      </p:sp>
      <p:pic>
        <p:nvPicPr>
          <p:cNvPr id="1026" name="Picture 2" descr="Call for Programs | Society for Nutrition Education and Behavior (SNEB)">
            <a:extLst>
              <a:ext uri="{FF2B5EF4-FFF2-40B4-BE49-F238E27FC236}">
                <a16:creationId xmlns:a16="http://schemas.microsoft.com/office/drawing/2014/main" id="{8DCB151D-192A-42BF-A994-98EC0EAB5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144" y="4856848"/>
            <a:ext cx="3205061" cy="1482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ic Circle Food Store to be sold at New Orleans auction | Business News  | nola.com">
            <a:extLst>
              <a:ext uri="{FF2B5EF4-FFF2-40B4-BE49-F238E27FC236}">
                <a16:creationId xmlns:a16="http://schemas.microsoft.com/office/drawing/2014/main" id="{00905D38-1088-4285-8B18-B4DAD070F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06" r="2527" b="7516"/>
          <a:stretch/>
        </p:blipFill>
        <p:spPr bwMode="auto">
          <a:xfrm>
            <a:off x="7809334" y="1129257"/>
            <a:ext cx="3961792" cy="3588020"/>
          </a:xfrm>
          <a:prstGeom prst="rect">
            <a:avLst/>
          </a:prstGeom>
          <a:noFill/>
          <a:ln w="63500">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DF32E76-1CB7-4DF5-8D1A-1D1EA56337EF}"/>
              </a:ext>
            </a:extLst>
          </p:cNvPr>
          <p:cNvPicPr>
            <a:picLocks noChangeAspect="1"/>
          </p:cNvPicPr>
          <p:nvPr/>
        </p:nvPicPr>
        <p:blipFill rotWithShape="1">
          <a:blip r:embed="rId5"/>
          <a:srcRect l="26858" t="29885" r="54392" b="65475"/>
          <a:stretch/>
        </p:blipFill>
        <p:spPr>
          <a:xfrm>
            <a:off x="630191" y="6277234"/>
            <a:ext cx="2286001" cy="309385"/>
          </a:xfrm>
          <a:prstGeom prst="rect">
            <a:avLst/>
          </a:prstGeom>
        </p:spPr>
      </p:pic>
      <p:pic>
        <p:nvPicPr>
          <p:cNvPr id="1030" name="Picture 6" descr="SNEB">
            <a:extLst>
              <a:ext uri="{FF2B5EF4-FFF2-40B4-BE49-F238E27FC236}">
                <a16:creationId xmlns:a16="http://schemas.microsoft.com/office/drawing/2014/main" id="{2C7900F0-9D55-4264-9E14-E0C89BB12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62" y="5573362"/>
            <a:ext cx="2847975"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82A399F-7029-4282-81C5-BE0F9E284DF6}"/>
              </a:ext>
            </a:extLst>
          </p:cNvPr>
          <p:cNvSpPr txBox="1">
            <a:spLocks/>
          </p:cNvSpPr>
          <p:nvPr/>
        </p:nvSpPr>
        <p:spPr>
          <a:xfrm>
            <a:off x="531341" y="4283320"/>
            <a:ext cx="7265636" cy="78295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rPr>
              <a:t>Questions – Please email Sheila at sheilafly9@gmail.com</a:t>
            </a:r>
          </a:p>
        </p:txBody>
      </p:sp>
    </p:spTree>
    <p:extLst>
      <p:ext uri="{BB962C8B-B14F-4D97-AF65-F5344CB8AC3E}">
        <p14:creationId xmlns:p14="http://schemas.microsoft.com/office/powerpoint/2010/main" val="409183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1895F-29B0-4061-AAB4-21A251B986F4}"/>
              </a:ext>
            </a:extLst>
          </p:cNvPr>
          <p:cNvSpPr>
            <a:spLocks noGrp="1"/>
          </p:cNvSpPr>
          <p:nvPr>
            <p:ph idx="1"/>
          </p:nvPr>
        </p:nvSpPr>
        <p:spPr>
          <a:xfrm>
            <a:off x="61786" y="1346890"/>
            <a:ext cx="12068428" cy="5004483"/>
          </a:xfrm>
        </p:spPr>
        <p:txBody>
          <a:bodyPr>
            <a:normAutofit fontScale="85000" lnSpcReduction="20000"/>
          </a:bodyPr>
          <a:lstStyle/>
          <a:p>
            <a:pPr>
              <a:buClr>
                <a:srgbClr val="128E99"/>
              </a:buClr>
              <a:buFont typeface="Wingdings" panose="05000000000000000000" pitchFamily="2" charset="2"/>
              <a:buChar char="§"/>
            </a:pPr>
            <a:r>
              <a:rPr lang="en-US" sz="3200" b="1" dirty="0"/>
              <a:t>Disasters are increasing with intensity and frequency</a:t>
            </a:r>
          </a:p>
          <a:p>
            <a:pPr lvl="1">
              <a:buClr>
                <a:srgbClr val="128E99"/>
              </a:buClr>
              <a:buFont typeface="Wingdings" panose="05000000000000000000" pitchFamily="2" charset="2"/>
              <a:buChar char="§"/>
            </a:pPr>
            <a:r>
              <a:rPr lang="en-US" sz="3000" b="1" dirty="0"/>
              <a:t>Often disrupt food systems </a:t>
            </a:r>
          </a:p>
          <a:p>
            <a:pPr lvl="1">
              <a:buClr>
                <a:srgbClr val="128E99"/>
              </a:buClr>
              <a:buFont typeface="Wingdings" panose="05000000000000000000" pitchFamily="2" charset="2"/>
              <a:buChar char="§"/>
            </a:pPr>
            <a:r>
              <a:rPr lang="en-US" sz="3000" b="1" dirty="0"/>
              <a:t>Usually increase food insecurity, particularly among socially disadvantaged populations </a:t>
            </a:r>
          </a:p>
          <a:p>
            <a:pPr>
              <a:buClr>
                <a:srgbClr val="128E99"/>
              </a:buClr>
              <a:buFont typeface="Wingdings" panose="05000000000000000000" pitchFamily="2" charset="2"/>
              <a:buChar char="§"/>
            </a:pPr>
            <a:r>
              <a:rPr lang="en-US" sz="3200" b="1" dirty="0"/>
              <a:t>More work remains to lift up research, policy and practice with the greatest potential to more effectively address food and nutrition insecurity before, during and after disasters and foster resilient food systems </a:t>
            </a:r>
          </a:p>
          <a:p>
            <a:pPr lvl="1">
              <a:buClr>
                <a:srgbClr val="128E99"/>
              </a:buClr>
              <a:buFont typeface="Wingdings" panose="05000000000000000000" pitchFamily="2" charset="2"/>
              <a:buChar char="§"/>
            </a:pPr>
            <a:r>
              <a:rPr lang="en-US" sz="3200" b="1" dirty="0"/>
              <a:t>This work includes addressing structural racism to mitigate inequities in disaster impacts </a:t>
            </a:r>
          </a:p>
          <a:p>
            <a:pPr>
              <a:buClr>
                <a:srgbClr val="128E99"/>
              </a:buClr>
              <a:buFont typeface="Wingdings" panose="05000000000000000000" pitchFamily="2" charset="2"/>
              <a:buChar char="§"/>
            </a:pPr>
            <a:r>
              <a:rPr lang="en-US" sz="3200" b="1" dirty="0"/>
              <a:t>SNEB – as a society and each of its members can help prioritize nutrition security before, during and after disasters</a:t>
            </a:r>
          </a:p>
        </p:txBody>
      </p:sp>
      <p:sp>
        <p:nvSpPr>
          <p:cNvPr id="6" name="Title 3">
            <a:extLst>
              <a:ext uri="{FF2B5EF4-FFF2-40B4-BE49-F238E27FC236}">
                <a16:creationId xmlns:a16="http://schemas.microsoft.com/office/drawing/2014/main" id="{5D6B1DF7-66D3-47ED-9C2A-82C238B1D60B}"/>
              </a:ext>
            </a:extLst>
          </p:cNvPr>
          <p:cNvSpPr>
            <a:spLocks noGrp="1"/>
          </p:cNvSpPr>
          <p:nvPr>
            <p:ph type="title"/>
          </p:nvPr>
        </p:nvSpPr>
        <p:spPr>
          <a:xfrm>
            <a:off x="61786" y="94092"/>
            <a:ext cx="12068428" cy="1153942"/>
          </a:xfrm>
          <a:solidFill>
            <a:srgbClr val="64B461"/>
          </a:solidFill>
        </p:spPr>
        <p:txBody>
          <a:bodyPr/>
          <a:lstStyle/>
          <a:p>
            <a:pPr algn="ctr"/>
            <a:r>
              <a:rPr lang="en-US" sz="6600" b="1" dirty="0">
                <a:solidFill>
                  <a:schemeClr val="bg1"/>
                </a:solidFill>
              </a:rPr>
              <a:t>Session Takeaways</a:t>
            </a:r>
          </a:p>
        </p:txBody>
      </p:sp>
    </p:spTree>
    <p:extLst>
      <p:ext uri="{BB962C8B-B14F-4D97-AF65-F5344CB8AC3E}">
        <p14:creationId xmlns:p14="http://schemas.microsoft.com/office/powerpoint/2010/main" val="330475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F2FB1-4173-4CD0-A19A-84C6EE34B1CC}"/>
              </a:ext>
            </a:extLst>
          </p:cNvPr>
          <p:cNvSpPr>
            <a:spLocks noGrp="1"/>
          </p:cNvSpPr>
          <p:nvPr>
            <p:ph idx="1"/>
          </p:nvPr>
        </p:nvSpPr>
        <p:spPr>
          <a:xfrm>
            <a:off x="518984" y="1421027"/>
            <a:ext cx="11009870" cy="4815015"/>
          </a:xfrm>
        </p:spPr>
        <p:txBody>
          <a:bodyPr>
            <a:normAutofit/>
          </a:bodyPr>
          <a:lstStyle/>
          <a:p>
            <a:pPr>
              <a:buClr>
                <a:srgbClr val="128E99"/>
              </a:buClr>
              <a:buFont typeface="Wingdings" panose="05000000000000000000" pitchFamily="2" charset="2"/>
              <a:buChar char="§"/>
            </a:pPr>
            <a:r>
              <a:rPr lang="en-US" sz="3600" b="1" dirty="0">
                <a:latin typeface="Salesforce Sans"/>
              </a:rPr>
              <a:t>Collaborative nature of disaster response and recovery </a:t>
            </a:r>
          </a:p>
          <a:p>
            <a:pPr>
              <a:buClr>
                <a:srgbClr val="128E99"/>
              </a:buClr>
              <a:buFont typeface="Wingdings" panose="05000000000000000000" pitchFamily="2" charset="2"/>
              <a:buChar char="§"/>
            </a:pPr>
            <a:r>
              <a:rPr lang="en-US" sz="3600" b="1" dirty="0">
                <a:latin typeface="Salesforce Sans"/>
              </a:rPr>
              <a:t>Coordination </a:t>
            </a:r>
          </a:p>
          <a:p>
            <a:pPr>
              <a:buClr>
                <a:srgbClr val="128E99"/>
              </a:buClr>
              <a:buFont typeface="Wingdings" panose="05000000000000000000" pitchFamily="2" charset="2"/>
              <a:buChar char="§"/>
            </a:pPr>
            <a:r>
              <a:rPr lang="en-US" sz="3600" b="1" dirty="0">
                <a:latin typeface="Salesforce Sans"/>
              </a:rPr>
              <a:t>Innovation </a:t>
            </a:r>
          </a:p>
          <a:p>
            <a:pPr>
              <a:buClr>
                <a:srgbClr val="128E99"/>
              </a:buClr>
              <a:buFont typeface="Wingdings" panose="05000000000000000000" pitchFamily="2" charset="2"/>
              <a:buChar char="§"/>
            </a:pPr>
            <a:r>
              <a:rPr lang="en-US" sz="3600" b="1" dirty="0">
                <a:latin typeface="Salesforce Sans"/>
              </a:rPr>
              <a:t>Short and long-term needs and opportunities </a:t>
            </a:r>
          </a:p>
          <a:p>
            <a:pPr>
              <a:buClr>
                <a:srgbClr val="128E99"/>
              </a:buClr>
              <a:buFont typeface="Wingdings" panose="05000000000000000000" pitchFamily="2" charset="2"/>
              <a:buChar char="§"/>
            </a:pPr>
            <a:r>
              <a:rPr lang="en-US" sz="3600" b="1" dirty="0">
                <a:latin typeface="Salesforce Sans"/>
              </a:rPr>
              <a:t>Resilience </a:t>
            </a:r>
          </a:p>
          <a:p>
            <a:pPr>
              <a:buClr>
                <a:srgbClr val="128E99"/>
              </a:buClr>
              <a:buFont typeface="Wingdings" panose="05000000000000000000" pitchFamily="2" charset="2"/>
              <a:buChar char="§"/>
            </a:pPr>
            <a:r>
              <a:rPr lang="en-US" sz="3600" b="1" dirty="0">
                <a:latin typeface="Salesforce Sans"/>
              </a:rPr>
              <a:t>How best SNEB, as a society and its individual members, can engage in this work </a:t>
            </a:r>
          </a:p>
        </p:txBody>
      </p:sp>
      <p:sp>
        <p:nvSpPr>
          <p:cNvPr id="6" name="Title 3">
            <a:extLst>
              <a:ext uri="{FF2B5EF4-FFF2-40B4-BE49-F238E27FC236}">
                <a16:creationId xmlns:a16="http://schemas.microsoft.com/office/drawing/2014/main" id="{EAF25433-7F6C-4B42-88E9-A7CBF48A6A66}"/>
              </a:ext>
            </a:extLst>
          </p:cNvPr>
          <p:cNvSpPr>
            <a:spLocks noGrp="1"/>
          </p:cNvSpPr>
          <p:nvPr>
            <p:ph type="title"/>
          </p:nvPr>
        </p:nvSpPr>
        <p:spPr>
          <a:xfrm>
            <a:off x="121920" y="94092"/>
            <a:ext cx="11972544" cy="1153942"/>
          </a:xfrm>
          <a:solidFill>
            <a:srgbClr val="64B461"/>
          </a:solidFill>
        </p:spPr>
        <p:txBody>
          <a:bodyPr/>
          <a:lstStyle/>
          <a:p>
            <a:pPr algn="ctr"/>
            <a:r>
              <a:rPr lang="en-US" sz="6600" b="1" dirty="0">
                <a:solidFill>
                  <a:schemeClr val="bg1"/>
                </a:solidFill>
              </a:rPr>
              <a:t>Panelist Discussion Items</a:t>
            </a:r>
          </a:p>
        </p:txBody>
      </p:sp>
    </p:spTree>
    <p:extLst>
      <p:ext uri="{BB962C8B-B14F-4D97-AF65-F5344CB8AC3E}">
        <p14:creationId xmlns:p14="http://schemas.microsoft.com/office/powerpoint/2010/main" val="72969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F2FB1-4173-4CD0-A19A-84C6EE34B1CC}"/>
              </a:ext>
            </a:extLst>
          </p:cNvPr>
          <p:cNvSpPr>
            <a:spLocks noGrp="1"/>
          </p:cNvSpPr>
          <p:nvPr>
            <p:ph idx="1"/>
          </p:nvPr>
        </p:nvSpPr>
        <p:spPr>
          <a:xfrm>
            <a:off x="518984" y="1433385"/>
            <a:ext cx="11009870" cy="4528504"/>
          </a:xfrm>
        </p:spPr>
        <p:txBody>
          <a:bodyPr>
            <a:normAutofit/>
          </a:bodyPr>
          <a:lstStyle/>
          <a:p>
            <a:pPr>
              <a:buClr>
                <a:srgbClr val="128E99"/>
              </a:buClr>
              <a:buFont typeface="Wingdings" panose="05000000000000000000" pitchFamily="2" charset="2"/>
              <a:buChar char="§"/>
            </a:pPr>
            <a:r>
              <a:rPr lang="en-US" b="1" dirty="0">
                <a:latin typeface="Salesforce Sans"/>
              </a:rPr>
              <a:t>Ready.gov</a:t>
            </a:r>
          </a:p>
          <a:p>
            <a:pPr>
              <a:buClr>
                <a:srgbClr val="128E99"/>
              </a:buClr>
              <a:buFont typeface="Wingdings" panose="05000000000000000000" pitchFamily="2" charset="2"/>
              <a:buChar char="§"/>
            </a:pPr>
            <a:r>
              <a:rPr lang="en-US" b="1" dirty="0">
                <a:latin typeface="Salesforce Sans"/>
              </a:rPr>
              <a:t>FEMA &amp; American Red Cross Food and Water in an Emergency </a:t>
            </a:r>
          </a:p>
          <a:p>
            <a:pPr lvl="1">
              <a:buClr>
                <a:srgbClr val="128E99"/>
              </a:buClr>
              <a:buFont typeface="Wingdings" panose="05000000000000000000" pitchFamily="2" charset="2"/>
              <a:buChar char="§"/>
            </a:pPr>
            <a:r>
              <a:rPr lang="en-US" sz="2000" b="1" dirty="0">
                <a:latin typeface="Salesforce Sans"/>
                <a:hlinkClick r:id="rId2"/>
              </a:rPr>
              <a:t>https://www.redcross.org/content/dam/redcross/atg/PDF_s/Preparedness___Disaster_Recovery/Disaster_Preparedness/Food_Safety/Food_and_Water-English.revised_7-09.pdf</a:t>
            </a:r>
            <a:endParaRPr lang="en-US" sz="2000" b="1" dirty="0">
              <a:latin typeface="Salesforce Sans"/>
            </a:endParaRPr>
          </a:p>
          <a:p>
            <a:pPr>
              <a:buClr>
                <a:srgbClr val="128E99"/>
              </a:buClr>
              <a:buFont typeface="Wingdings" panose="05000000000000000000" pitchFamily="2" charset="2"/>
              <a:buChar char="§"/>
            </a:pPr>
            <a:r>
              <a:rPr lang="en-US" b="1" dirty="0">
                <a:latin typeface="Salesforce Sans"/>
              </a:rPr>
              <a:t>USDA FNS – http://www.fns.usda.gov/disaster</a:t>
            </a:r>
          </a:p>
          <a:p>
            <a:pPr>
              <a:buClr>
                <a:srgbClr val="128E99"/>
              </a:buClr>
              <a:buFont typeface="Wingdings" panose="05000000000000000000" pitchFamily="2" charset="2"/>
              <a:buChar char="§"/>
            </a:pPr>
            <a:r>
              <a:rPr lang="en-US" b="1" dirty="0">
                <a:latin typeface="Salesforce Sans"/>
              </a:rPr>
              <a:t>NIFA Funds Disaster Response Efforts - https://nifa.usda.gov/blog/disaster-response</a:t>
            </a:r>
          </a:p>
          <a:p>
            <a:pPr>
              <a:buClr>
                <a:srgbClr val="128E99"/>
              </a:buClr>
              <a:buFont typeface="Wingdings" panose="05000000000000000000" pitchFamily="2" charset="2"/>
              <a:buChar char="§"/>
            </a:pPr>
            <a:r>
              <a:rPr lang="en-US" b="1" dirty="0">
                <a:latin typeface="Salesforce Sans"/>
              </a:rPr>
              <a:t>UF IFAS Extension Disaster Preparation and Recovery - </a:t>
            </a:r>
            <a:r>
              <a:rPr lang="en-US" b="1" dirty="0">
                <a:latin typeface="Salesforce Sans"/>
                <a:hlinkClick r:id="rId3"/>
              </a:rPr>
              <a:t>http://disaster.ifas.ufl.edu</a:t>
            </a:r>
            <a:endParaRPr lang="en-US" b="1" dirty="0">
              <a:latin typeface="Salesforce Sans"/>
            </a:endParaRPr>
          </a:p>
          <a:p>
            <a:pPr>
              <a:buClr>
                <a:srgbClr val="128E99"/>
              </a:buClr>
              <a:buFont typeface="Wingdings" panose="05000000000000000000" pitchFamily="2" charset="2"/>
              <a:buChar char="§"/>
            </a:pPr>
            <a:r>
              <a:rPr lang="en-US" b="1" dirty="0">
                <a:latin typeface="Salesforce Sans"/>
              </a:rPr>
              <a:t>FRAC Disaster Relief - https://frac.org/hunger-natural-disasters</a:t>
            </a:r>
          </a:p>
          <a:p>
            <a:pPr>
              <a:buClr>
                <a:srgbClr val="128E99"/>
              </a:buClr>
              <a:buFont typeface="Wingdings" panose="05000000000000000000" pitchFamily="2" charset="2"/>
              <a:buChar char="§"/>
            </a:pPr>
            <a:r>
              <a:rPr lang="en-US" b="1" dirty="0">
                <a:latin typeface="Salesforce Sans"/>
              </a:rPr>
              <a:t>Pan American Health Organization Food and Nutrition in Disasters </a:t>
            </a:r>
          </a:p>
          <a:p>
            <a:pPr lvl="1">
              <a:buClr>
                <a:srgbClr val="128E99"/>
              </a:buClr>
              <a:buFont typeface="Wingdings" panose="05000000000000000000" pitchFamily="2" charset="2"/>
              <a:buChar char="§"/>
            </a:pPr>
            <a:r>
              <a:rPr lang="en-US" sz="2000" b="1" dirty="0">
                <a:latin typeface="Salesforce Sans"/>
              </a:rPr>
              <a:t>https://www.paho.org/en/health-emergencies/food-and-nutrition-disasters</a:t>
            </a:r>
          </a:p>
          <a:p>
            <a:pPr lvl="1">
              <a:buClr>
                <a:srgbClr val="128E99"/>
              </a:buClr>
              <a:buFont typeface="Wingdings" panose="05000000000000000000" pitchFamily="2" charset="2"/>
              <a:buChar char="§"/>
            </a:pPr>
            <a:endParaRPr lang="en-US" sz="2000" b="1" dirty="0">
              <a:latin typeface="Salesforce Sans"/>
            </a:endParaRPr>
          </a:p>
        </p:txBody>
      </p:sp>
      <p:sp>
        <p:nvSpPr>
          <p:cNvPr id="6" name="Title 3">
            <a:extLst>
              <a:ext uri="{FF2B5EF4-FFF2-40B4-BE49-F238E27FC236}">
                <a16:creationId xmlns:a16="http://schemas.microsoft.com/office/drawing/2014/main" id="{EAF25433-7F6C-4B42-88E9-A7CBF48A6A66}"/>
              </a:ext>
            </a:extLst>
          </p:cNvPr>
          <p:cNvSpPr>
            <a:spLocks noGrp="1"/>
          </p:cNvSpPr>
          <p:nvPr>
            <p:ph type="title"/>
          </p:nvPr>
        </p:nvSpPr>
        <p:spPr>
          <a:xfrm>
            <a:off x="85344" y="117974"/>
            <a:ext cx="12009120" cy="1153942"/>
          </a:xfrm>
          <a:solidFill>
            <a:srgbClr val="64B461"/>
          </a:solidFill>
        </p:spPr>
        <p:txBody>
          <a:bodyPr/>
          <a:lstStyle/>
          <a:p>
            <a:pPr algn="ctr"/>
            <a:r>
              <a:rPr lang="en-US" sz="6600" b="1" dirty="0">
                <a:solidFill>
                  <a:schemeClr val="bg1"/>
                </a:solidFill>
              </a:rPr>
              <a:t>Suggested Resources</a:t>
            </a:r>
          </a:p>
        </p:txBody>
      </p:sp>
    </p:spTree>
    <p:extLst>
      <p:ext uri="{BB962C8B-B14F-4D97-AF65-F5344CB8AC3E}">
        <p14:creationId xmlns:p14="http://schemas.microsoft.com/office/powerpoint/2010/main" val="298422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1ABDC-C31F-40D6-8025-A856D0B68888}"/>
              </a:ext>
            </a:extLst>
          </p:cNvPr>
          <p:cNvSpPr>
            <a:spLocks noGrp="1"/>
          </p:cNvSpPr>
          <p:nvPr>
            <p:ph idx="1"/>
          </p:nvPr>
        </p:nvSpPr>
        <p:spPr>
          <a:xfrm>
            <a:off x="321730" y="2038525"/>
            <a:ext cx="11528854" cy="3917659"/>
          </a:xfrm>
          <a:solidFill>
            <a:srgbClr val="FFFFFF"/>
          </a:solidFill>
        </p:spPr>
        <p:txBody>
          <a:bodyPr>
            <a:normAutofit lnSpcReduction="10000"/>
          </a:bodyPr>
          <a:lstStyle/>
          <a:p>
            <a:r>
              <a:rPr lang="en-US" sz="3600" b="1" dirty="0">
                <a:solidFill>
                  <a:srgbClr val="000000"/>
                </a:solidFill>
                <a:effectLst/>
                <a:latin typeface="Salesforce Sans"/>
                <a:ea typeface="Arial" panose="020B0604020202020204" pitchFamily="34" charset="0"/>
              </a:rPr>
              <a:t>It is the position of the Society for Nutrition Education and Behavior (SNEB) that individuals and communities must have access to safe, nutritious, and culturally and contextually appropriate foods and beverages, and receive emergency-related food and nutrition education before, during and after a natural disaster, among other humanitarian emergencies. </a:t>
            </a:r>
            <a:endParaRPr lang="en-US" sz="3600" b="1" dirty="0">
              <a:latin typeface="Salesforce Sans"/>
            </a:endParaRPr>
          </a:p>
        </p:txBody>
      </p:sp>
      <p:sp>
        <p:nvSpPr>
          <p:cNvPr id="6" name="Title 3">
            <a:extLst>
              <a:ext uri="{FF2B5EF4-FFF2-40B4-BE49-F238E27FC236}">
                <a16:creationId xmlns:a16="http://schemas.microsoft.com/office/drawing/2014/main" id="{E5A173D6-D201-47CD-A363-F2249788ADE2}"/>
              </a:ext>
            </a:extLst>
          </p:cNvPr>
          <p:cNvSpPr>
            <a:spLocks noGrp="1"/>
          </p:cNvSpPr>
          <p:nvPr>
            <p:ph type="title"/>
          </p:nvPr>
        </p:nvSpPr>
        <p:spPr>
          <a:xfrm>
            <a:off x="125835" y="91710"/>
            <a:ext cx="11941959" cy="1703534"/>
          </a:xfrm>
          <a:solidFill>
            <a:srgbClr val="64B461"/>
          </a:solidFill>
        </p:spPr>
        <p:txBody>
          <a:bodyPr/>
          <a:lstStyle/>
          <a:p>
            <a:r>
              <a:rPr lang="en-US" sz="3600" b="1" dirty="0">
                <a:solidFill>
                  <a:schemeClr val="bg1"/>
                </a:solidFill>
              </a:rPr>
              <a:t>DRAFT Position of the Society for Nutrition Education and Behavior: Prioritizing Nutrition Security Before, During and After Natural Disasters</a:t>
            </a:r>
          </a:p>
        </p:txBody>
      </p:sp>
      <p:sp>
        <p:nvSpPr>
          <p:cNvPr id="7" name="TextBox 6">
            <a:extLst>
              <a:ext uri="{FF2B5EF4-FFF2-40B4-BE49-F238E27FC236}">
                <a16:creationId xmlns:a16="http://schemas.microsoft.com/office/drawing/2014/main" id="{633EA0E6-D5AA-4615-9745-F6EBCCF853E6}"/>
              </a:ext>
            </a:extLst>
          </p:cNvPr>
          <p:cNvSpPr txBox="1"/>
          <p:nvPr/>
        </p:nvSpPr>
        <p:spPr>
          <a:xfrm>
            <a:off x="1686187" y="5991673"/>
            <a:ext cx="10381607" cy="369332"/>
          </a:xfrm>
          <a:prstGeom prst="rect">
            <a:avLst/>
          </a:prstGeom>
          <a:solidFill>
            <a:schemeClr val="bg1"/>
          </a:solidFill>
        </p:spPr>
        <p:txBody>
          <a:bodyPr wrap="square">
            <a:spAutoFit/>
          </a:bodyPr>
          <a:lstStyle/>
          <a:p>
            <a:r>
              <a:rPr lang="en-US" b="1" dirty="0">
                <a:highlight>
                  <a:srgbClr val="FFFFFF"/>
                </a:highlight>
              </a:rPr>
              <a:t>Fleischhacker S, Clay L, Colon-Ramos U, Haynes-Maslow L. </a:t>
            </a:r>
            <a:r>
              <a:rPr lang="en-US" b="1" i="1" dirty="0">
                <a:highlight>
                  <a:srgbClr val="FFFFFF"/>
                </a:highlight>
              </a:rPr>
              <a:t>J Nutr Educ Behav</a:t>
            </a:r>
            <a:r>
              <a:rPr lang="en-US" b="1" dirty="0">
                <a:highlight>
                  <a:srgbClr val="FFFFFF"/>
                </a:highlight>
              </a:rPr>
              <a:t>. Under Review </a:t>
            </a:r>
          </a:p>
        </p:txBody>
      </p:sp>
    </p:spTree>
    <p:extLst>
      <p:ext uri="{BB962C8B-B14F-4D97-AF65-F5344CB8AC3E}">
        <p14:creationId xmlns:p14="http://schemas.microsoft.com/office/powerpoint/2010/main" val="276536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0036D-3DAC-4069-B365-1EB9EA4AE500}"/>
              </a:ext>
            </a:extLst>
          </p:cNvPr>
          <p:cNvSpPr>
            <a:spLocks noGrp="1"/>
          </p:cNvSpPr>
          <p:nvPr>
            <p:ph idx="1"/>
          </p:nvPr>
        </p:nvSpPr>
        <p:spPr>
          <a:xfrm>
            <a:off x="520118" y="1191238"/>
            <a:ext cx="11073467" cy="2952923"/>
          </a:xfrm>
        </p:spPr>
        <p:txBody>
          <a:bodyPr>
            <a:normAutofit lnSpcReduction="10000"/>
          </a:bodyPr>
          <a:lstStyle/>
          <a:p>
            <a:r>
              <a:rPr lang="en-US" sz="3200" b="1" dirty="0"/>
              <a:t>Having consistent access, availability, and affordability of foods and beverages that </a:t>
            </a:r>
            <a:r>
              <a:rPr lang="en-US" sz="3200" b="1" i="1" dirty="0"/>
              <a:t>promote well-being and prevent (and if needed, treat) disease, </a:t>
            </a:r>
            <a:r>
              <a:rPr lang="en-US" sz="3200" b="1" dirty="0"/>
              <a:t>particularly among our nation’s most socially disadvantaged populations.</a:t>
            </a:r>
          </a:p>
          <a:p>
            <a:r>
              <a:rPr lang="en-US" dirty="0"/>
              <a:t>                      Mozaffarian D, Fleischhacker S, Andres JR. </a:t>
            </a:r>
            <a:r>
              <a:rPr lang="en-US" i="1" dirty="0"/>
              <a:t>JAMA</a:t>
            </a:r>
            <a:r>
              <a:rPr lang="en-US" dirty="0"/>
              <a:t>. 2021;325(16):1605-1606</a:t>
            </a:r>
          </a:p>
        </p:txBody>
      </p:sp>
      <p:sp>
        <p:nvSpPr>
          <p:cNvPr id="6" name="Title 3">
            <a:extLst>
              <a:ext uri="{FF2B5EF4-FFF2-40B4-BE49-F238E27FC236}">
                <a16:creationId xmlns:a16="http://schemas.microsoft.com/office/drawing/2014/main" id="{770523FD-CD05-40BB-BF91-B440D9FDC3AB}"/>
              </a:ext>
            </a:extLst>
          </p:cNvPr>
          <p:cNvSpPr>
            <a:spLocks noGrp="1"/>
          </p:cNvSpPr>
          <p:nvPr>
            <p:ph type="title"/>
          </p:nvPr>
        </p:nvSpPr>
        <p:spPr>
          <a:xfrm>
            <a:off x="125835" y="83322"/>
            <a:ext cx="11987868" cy="1099526"/>
          </a:xfrm>
          <a:solidFill>
            <a:srgbClr val="64B461"/>
          </a:solidFill>
        </p:spPr>
        <p:txBody>
          <a:bodyPr/>
          <a:lstStyle/>
          <a:p>
            <a:pPr algn="ctr"/>
            <a:r>
              <a:rPr lang="en-US" sz="6600" b="1" dirty="0">
                <a:solidFill>
                  <a:schemeClr val="bg1"/>
                </a:solidFill>
              </a:rPr>
              <a:t>Nutrition Security</a:t>
            </a:r>
          </a:p>
        </p:txBody>
      </p:sp>
      <p:sp>
        <p:nvSpPr>
          <p:cNvPr id="7" name="Content Placeholder 2">
            <a:extLst>
              <a:ext uri="{FF2B5EF4-FFF2-40B4-BE49-F238E27FC236}">
                <a16:creationId xmlns:a16="http://schemas.microsoft.com/office/drawing/2014/main" id="{73CBDE96-162B-4E88-B4FA-DC258CD62057}"/>
              </a:ext>
            </a:extLst>
          </p:cNvPr>
          <p:cNvSpPr txBox="1">
            <a:spLocks/>
          </p:cNvSpPr>
          <p:nvPr/>
        </p:nvSpPr>
        <p:spPr>
          <a:xfrm>
            <a:off x="478173" y="4489513"/>
            <a:ext cx="11225867" cy="1449891"/>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6700" b="1" dirty="0"/>
              <a:t>Food </a:t>
            </a:r>
            <a:r>
              <a:rPr lang="en-US" sz="6700" b="1"/>
              <a:t>security means “</a:t>
            </a:r>
            <a:r>
              <a:rPr lang="en-US" sz="6700" b="1" dirty="0"/>
              <a:t>when all people at all times have access to sufficient, safe, nutritious food to </a:t>
            </a:r>
            <a:r>
              <a:rPr lang="en-US" sz="6700" b="1" i="1" dirty="0"/>
              <a:t>maintain a healthy and active life.” </a:t>
            </a:r>
          </a:p>
          <a:p>
            <a:pPr lvl="8"/>
            <a:r>
              <a:rPr lang="en-US" sz="5000" dirty="0"/>
              <a:t>                                              The World Food Summit of 1996 </a:t>
            </a:r>
          </a:p>
        </p:txBody>
      </p:sp>
    </p:spTree>
    <p:extLst>
      <p:ext uri="{BB962C8B-B14F-4D97-AF65-F5344CB8AC3E}">
        <p14:creationId xmlns:p14="http://schemas.microsoft.com/office/powerpoint/2010/main" val="243248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3EA0E6-D5AA-4615-9745-F6EBCCF853E6}"/>
              </a:ext>
            </a:extLst>
          </p:cNvPr>
          <p:cNvSpPr txBox="1"/>
          <p:nvPr/>
        </p:nvSpPr>
        <p:spPr>
          <a:xfrm>
            <a:off x="125835" y="6157073"/>
            <a:ext cx="11941959" cy="584775"/>
          </a:xfrm>
          <a:prstGeom prst="rect">
            <a:avLst/>
          </a:prstGeom>
          <a:solidFill>
            <a:schemeClr val="bg1"/>
          </a:solidFill>
        </p:spPr>
        <p:txBody>
          <a:bodyPr wrap="square">
            <a:spAutoFit/>
          </a:bodyPr>
          <a:lstStyle/>
          <a:p>
            <a:r>
              <a:rPr lang="en-US" sz="1600" b="1" dirty="0">
                <a:highlight>
                  <a:srgbClr val="FFFFFF"/>
                </a:highlight>
              </a:rPr>
              <a:t>Fleischhacker S, Clay L, Colon-Ramos U, Haynes-Maslow L. Position of the Society for Nutrition Education and Behavior: Prioritizing Nutrition Security Before, During and After Natural Disasters. </a:t>
            </a:r>
            <a:r>
              <a:rPr lang="en-US" sz="1600" b="1" i="1" dirty="0">
                <a:highlight>
                  <a:srgbClr val="FFFFFF"/>
                </a:highlight>
              </a:rPr>
              <a:t>J Nutr Educ Behav</a:t>
            </a:r>
            <a:r>
              <a:rPr lang="en-US" sz="1600" b="1" dirty="0">
                <a:highlight>
                  <a:srgbClr val="FFFFFF"/>
                </a:highlight>
              </a:rPr>
              <a:t>. Under Review </a:t>
            </a:r>
          </a:p>
        </p:txBody>
      </p:sp>
      <p:sp>
        <p:nvSpPr>
          <p:cNvPr id="9" name="Title 3">
            <a:extLst>
              <a:ext uri="{FF2B5EF4-FFF2-40B4-BE49-F238E27FC236}">
                <a16:creationId xmlns:a16="http://schemas.microsoft.com/office/drawing/2014/main" id="{A6AA71DF-2F7F-4001-8BF7-88B086A25799}"/>
              </a:ext>
            </a:extLst>
          </p:cNvPr>
          <p:cNvSpPr>
            <a:spLocks noGrp="1"/>
          </p:cNvSpPr>
          <p:nvPr>
            <p:ph type="title"/>
          </p:nvPr>
        </p:nvSpPr>
        <p:spPr>
          <a:xfrm>
            <a:off x="125835" y="100099"/>
            <a:ext cx="11987868" cy="1110863"/>
          </a:xfrm>
          <a:solidFill>
            <a:srgbClr val="64B461"/>
          </a:solidFill>
        </p:spPr>
        <p:txBody>
          <a:bodyPr/>
          <a:lstStyle/>
          <a:p>
            <a:pPr algn="ctr"/>
            <a:r>
              <a:rPr lang="en-US" sz="5400" b="1" dirty="0">
                <a:solidFill>
                  <a:schemeClr val="bg1"/>
                </a:solidFill>
              </a:rPr>
              <a:t>SNEB Position Paper DRAFT Outline</a:t>
            </a:r>
          </a:p>
        </p:txBody>
      </p:sp>
      <p:sp>
        <p:nvSpPr>
          <p:cNvPr id="11" name="TextBox 10">
            <a:extLst>
              <a:ext uri="{FF2B5EF4-FFF2-40B4-BE49-F238E27FC236}">
                <a16:creationId xmlns:a16="http://schemas.microsoft.com/office/drawing/2014/main" id="{ADA53927-65A5-4883-8107-2C0CC2444D06}"/>
              </a:ext>
            </a:extLst>
          </p:cNvPr>
          <p:cNvSpPr txBox="1"/>
          <p:nvPr/>
        </p:nvSpPr>
        <p:spPr>
          <a:xfrm>
            <a:off x="259488" y="1231774"/>
            <a:ext cx="11660659" cy="4699428"/>
          </a:xfrm>
          <a:prstGeom prst="rect">
            <a:avLst/>
          </a:prstGeom>
          <a:noFill/>
        </p:spPr>
        <p:txBody>
          <a:bodyPr wrap="square">
            <a:spAutoFit/>
          </a:bodyPr>
          <a:lstStyle/>
          <a:p>
            <a:pPr marL="0" marR="0">
              <a:lnSpc>
                <a:spcPct val="115000"/>
              </a:lnSpc>
              <a:spcBef>
                <a:spcPts val="0"/>
              </a:spcBef>
              <a:spcAft>
                <a:spcPts val="600"/>
              </a:spcAft>
            </a:pPr>
            <a:r>
              <a:rPr lang="en-US" sz="2400" b="1" dirty="0">
                <a:solidFill>
                  <a:srgbClr val="000000"/>
                </a:solidFill>
                <a:effectLst/>
                <a:latin typeface="Salesforce Sans"/>
                <a:ea typeface="Segoe UI Emoji" panose="020B0502040204020203" pitchFamily="34" charset="0"/>
              </a:rPr>
              <a:t>Examines how to prioritize nutrition security before, during and after natural disasters in the United States; specifically, providing an overview of:</a:t>
            </a:r>
          </a:p>
          <a:p>
            <a:pPr marL="342900" marR="0" indent="-342900">
              <a:lnSpc>
                <a:spcPct val="115000"/>
              </a:lnSpc>
              <a:spcBef>
                <a:spcPts val="0"/>
              </a:spcBef>
              <a:spcAft>
                <a:spcPts val="600"/>
              </a:spcAft>
              <a:buClr>
                <a:srgbClr val="128E99"/>
              </a:buClr>
              <a:buFont typeface="Wingdings" panose="05000000000000000000" pitchFamily="2" charset="2"/>
              <a:buChar char="§"/>
            </a:pPr>
            <a:r>
              <a:rPr lang="en-US" sz="2400" b="1" dirty="0">
                <a:solidFill>
                  <a:srgbClr val="000000"/>
                </a:solidFill>
                <a:effectLst/>
                <a:latin typeface="Salesforce Sans"/>
                <a:ea typeface="Segoe UI Emoji" panose="020B0502040204020203" pitchFamily="34" charset="0"/>
              </a:rPr>
              <a:t>Disasters in the US and their intersections with food system disruptions and food insecurity</a:t>
            </a:r>
          </a:p>
          <a:p>
            <a:pPr marL="342900" marR="0" indent="-342900">
              <a:lnSpc>
                <a:spcPct val="115000"/>
              </a:lnSpc>
              <a:spcBef>
                <a:spcPts val="0"/>
              </a:spcBef>
              <a:spcAft>
                <a:spcPts val="600"/>
              </a:spcAft>
              <a:buClr>
                <a:srgbClr val="128E99"/>
              </a:buClr>
              <a:buFont typeface="Wingdings" panose="05000000000000000000" pitchFamily="2" charset="2"/>
              <a:buChar char="§"/>
            </a:pPr>
            <a:r>
              <a:rPr lang="en-US" sz="2400" b="1" dirty="0">
                <a:solidFill>
                  <a:srgbClr val="000000"/>
                </a:solidFill>
                <a:effectLst/>
                <a:latin typeface="Salesforce Sans"/>
                <a:ea typeface="Segoe UI Emoji" panose="020B0502040204020203" pitchFamily="34" charset="0"/>
              </a:rPr>
              <a:t>US disaster response and recovery, with an emphasis on: </a:t>
            </a:r>
          </a:p>
          <a:p>
            <a:pPr marL="800100" lvl="1" indent="-342900">
              <a:lnSpc>
                <a:spcPct val="115000"/>
              </a:lnSpc>
              <a:spcAft>
                <a:spcPts val="600"/>
              </a:spcAft>
              <a:buClr>
                <a:srgbClr val="128E99"/>
              </a:buClr>
              <a:buFont typeface="Wingdings" panose="05000000000000000000" pitchFamily="2" charset="2"/>
              <a:buChar char="§"/>
            </a:pPr>
            <a:r>
              <a:rPr lang="en-US" sz="2400" b="1" dirty="0">
                <a:solidFill>
                  <a:srgbClr val="000000"/>
                </a:solidFill>
                <a:latin typeface="Salesforce Sans"/>
                <a:ea typeface="Segoe UI Emoji" panose="020B0502040204020203" pitchFamily="34" charset="0"/>
              </a:rPr>
              <a:t>T</a:t>
            </a:r>
            <a:r>
              <a:rPr lang="en-US" sz="2400" b="1" dirty="0">
                <a:solidFill>
                  <a:srgbClr val="000000"/>
                </a:solidFill>
                <a:effectLst/>
                <a:latin typeface="Salesforce Sans"/>
                <a:ea typeface="Segoe UI Emoji" panose="020B0502040204020203" pitchFamily="34" charset="0"/>
              </a:rPr>
              <a:t>he role of the federal nutrition safety net</a:t>
            </a:r>
            <a:r>
              <a:rPr lang="en-US" sz="2400" b="1" dirty="0">
                <a:solidFill>
                  <a:srgbClr val="000000"/>
                </a:solidFill>
                <a:latin typeface="Salesforce Sans"/>
                <a:ea typeface="Segoe UI Emoji" panose="020B0502040204020203" pitchFamily="34" charset="0"/>
              </a:rPr>
              <a:t> </a:t>
            </a:r>
            <a:r>
              <a:rPr lang="en-US" sz="2400" b="1" dirty="0">
                <a:solidFill>
                  <a:srgbClr val="000000"/>
                </a:solidFill>
                <a:effectLst/>
                <a:latin typeface="Salesforce Sans"/>
                <a:ea typeface="Segoe UI Emoji" panose="020B0502040204020203" pitchFamily="34" charset="0"/>
              </a:rPr>
              <a:t>and other non-government sectors’ historical and emerging efforts to prioritize nutrition security and foster resilient food systems </a:t>
            </a:r>
            <a:endParaRPr lang="en-US" sz="2400" b="1" dirty="0">
              <a:solidFill>
                <a:srgbClr val="000000"/>
              </a:solidFill>
              <a:latin typeface="Salesforce Sans"/>
              <a:ea typeface="Segoe UI Emoji" panose="020B0502040204020203" pitchFamily="34" charset="0"/>
            </a:endParaRPr>
          </a:p>
          <a:p>
            <a:pPr marL="800100" lvl="1" indent="-342900">
              <a:lnSpc>
                <a:spcPct val="115000"/>
              </a:lnSpc>
              <a:spcAft>
                <a:spcPts val="600"/>
              </a:spcAft>
              <a:buClr>
                <a:srgbClr val="128E99"/>
              </a:buClr>
              <a:buFont typeface="Wingdings" panose="05000000000000000000" pitchFamily="2" charset="2"/>
              <a:buChar char="§"/>
            </a:pPr>
            <a:r>
              <a:rPr lang="en-US" sz="2400" b="1" dirty="0">
                <a:solidFill>
                  <a:srgbClr val="000000"/>
                </a:solidFill>
                <a:effectLst/>
                <a:latin typeface="Salesforce Sans"/>
                <a:ea typeface="Segoe UI Emoji" panose="020B0502040204020203" pitchFamily="34" charset="0"/>
              </a:rPr>
              <a:t>The federal nutrition assistance adaptations during the COVID-19 pandemic</a:t>
            </a:r>
          </a:p>
          <a:p>
            <a:pPr marL="342900" marR="0" indent="-342900">
              <a:lnSpc>
                <a:spcPct val="115000"/>
              </a:lnSpc>
              <a:spcBef>
                <a:spcPts val="0"/>
              </a:spcBef>
              <a:spcAft>
                <a:spcPts val="600"/>
              </a:spcAft>
              <a:buClr>
                <a:srgbClr val="128E99"/>
              </a:buClr>
              <a:buFont typeface="Wingdings" panose="05000000000000000000" pitchFamily="2" charset="2"/>
              <a:buChar char="§"/>
            </a:pPr>
            <a:r>
              <a:rPr lang="en-US" sz="2400" b="1" dirty="0">
                <a:solidFill>
                  <a:srgbClr val="000000"/>
                </a:solidFill>
                <a:effectLst/>
                <a:latin typeface="Salesforce Sans"/>
                <a:ea typeface="Segoe UI Emoji" panose="020B0502040204020203" pitchFamily="34" charset="0"/>
              </a:rPr>
              <a:t>Recommendations are put forth to advance relevant research, policy and practice </a:t>
            </a:r>
            <a:endParaRPr lang="en-US" sz="2400" b="1" dirty="0">
              <a:effectLst/>
              <a:latin typeface="Salesforce Sans"/>
              <a:ea typeface="Segoe UI Emoji" panose="020B0502040204020203" pitchFamily="34" charset="0"/>
            </a:endParaRPr>
          </a:p>
        </p:txBody>
      </p:sp>
    </p:spTree>
    <p:extLst>
      <p:ext uri="{BB962C8B-B14F-4D97-AF65-F5344CB8AC3E}">
        <p14:creationId xmlns:p14="http://schemas.microsoft.com/office/powerpoint/2010/main" val="12270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0E644-86CD-4B10-A095-28E4FE781F69}"/>
              </a:ext>
            </a:extLst>
          </p:cNvPr>
          <p:cNvSpPr>
            <a:spLocks noGrp="1"/>
          </p:cNvSpPr>
          <p:nvPr>
            <p:ph type="ctrTitle"/>
          </p:nvPr>
        </p:nvSpPr>
        <p:spPr>
          <a:xfrm>
            <a:off x="86498" y="111212"/>
            <a:ext cx="12010768" cy="1112107"/>
          </a:xfrm>
          <a:solidFill>
            <a:srgbClr val="64B461"/>
          </a:solidFill>
        </p:spPr>
        <p:txBody>
          <a:bodyPr/>
          <a:lstStyle/>
          <a:p>
            <a:pPr algn="ctr"/>
            <a:r>
              <a:rPr lang="en-US" b="1" dirty="0">
                <a:solidFill>
                  <a:schemeClr val="bg1"/>
                </a:solidFill>
              </a:rPr>
              <a:t>Objectives</a:t>
            </a:r>
          </a:p>
        </p:txBody>
      </p:sp>
      <p:sp>
        <p:nvSpPr>
          <p:cNvPr id="8" name="TextBox 7">
            <a:extLst>
              <a:ext uri="{FF2B5EF4-FFF2-40B4-BE49-F238E27FC236}">
                <a16:creationId xmlns:a16="http://schemas.microsoft.com/office/drawing/2014/main" id="{A86BB336-728F-480A-A74D-2D9F8E2700D0}"/>
              </a:ext>
            </a:extLst>
          </p:cNvPr>
          <p:cNvSpPr txBox="1"/>
          <p:nvPr/>
        </p:nvSpPr>
        <p:spPr>
          <a:xfrm>
            <a:off x="86498" y="1194653"/>
            <a:ext cx="12010768" cy="4647426"/>
          </a:xfrm>
          <a:prstGeom prst="rect">
            <a:avLst/>
          </a:prstGeom>
          <a:noFill/>
        </p:spPr>
        <p:txBody>
          <a:bodyPr wrap="square">
            <a:spAutoFit/>
          </a:bodyPr>
          <a:lstStyle/>
          <a:p>
            <a:r>
              <a:rPr lang="en-US" sz="3200" b="1" dirty="0">
                <a:latin typeface="Salesforce Sans"/>
              </a:rPr>
              <a:t>Provide an overview of:</a:t>
            </a:r>
          </a:p>
          <a:p>
            <a:endParaRPr lang="en-US" sz="800" b="1" dirty="0">
              <a:latin typeface="Salesforce Sans"/>
            </a:endParaRPr>
          </a:p>
          <a:p>
            <a:pPr marL="457200" indent="-457200">
              <a:buAutoNum type="arabicParenR"/>
            </a:pPr>
            <a:r>
              <a:rPr lang="en-US" sz="3200" b="1" dirty="0">
                <a:latin typeface="Salesforce Sans"/>
              </a:rPr>
              <a:t>Natural disasters in the US and their intersections with food system disruptions and food insecurity</a:t>
            </a:r>
          </a:p>
          <a:p>
            <a:endParaRPr lang="en-US" sz="800" b="1" dirty="0">
              <a:latin typeface="Salesforce Sans"/>
            </a:endParaRPr>
          </a:p>
          <a:p>
            <a:pPr marL="800100" lvl="1" indent="-342900">
              <a:buClr>
                <a:srgbClr val="128E99"/>
              </a:buClr>
              <a:buFont typeface="Wingdings" panose="05000000000000000000" pitchFamily="2" charset="2"/>
              <a:buChar char="§"/>
            </a:pPr>
            <a:r>
              <a:rPr lang="en-US" sz="3200" b="1" u="sng" dirty="0">
                <a:latin typeface="Salesforce Sans"/>
              </a:rPr>
              <a:t>Lauren Clay, PhD, MPH</a:t>
            </a:r>
            <a:r>
              <a:rPr lang="en-US" sz="3200" b="1" dirty="0">
                <a:latin typeface="Salesforce Sans"/>
              </a:rPr>
              <a:t>, Associate Professor, Department of Health Administration and Public Health, </a:t>
            </a:r>
            <a:r>
              <a:rPr lang="en-US" sz="3200" b="1" dirty="0" err="1">
                <a:latin typeface="Salesforce Sans"/>
              </a:rPr>
              <a:t>D’Youville</a:t>
            </a:r>
            <a:r>
              <a:rPr lang="en-US" sz="3200" b="1" dirty="0">
                <a:latin typeface="Salesforce Sans"/>
              </a:rPr>
              <a:t> College </a:t>
            </a:r>
          </a:p>
          <a:p>
            <a:pPr marL="800100" lvl="1" indent="-342900">
              <a:buClr>
                <a:srgbClr val="128E99"/>
              </a:buClr>
              <a:buFont typeface="Wingdings" panose="05000000000000000000" pitchFamily="2" charset="2"/>
              <a:buChar char="§"/>
            </a:pPr>
            <a:r>
              <a:rPr lang="en-US" sz="3200" b="1" u="sng" dirty="0" err="1">
                <a:latin typeface="Salesforce Sans"/>
              </a:rPr>
              <a:t>Uriyoan</a:t>
            </a:r>
            <a:r>
              <a:rPr lang="en-US" sz="3200" b="1" u="sng" dirty="0">
                <a:latin typeface="Salesforce Sans"/>
              </a:rPr>
              <a:t> Colon-Ramos, ScD, MPA</a:t>
            </a:r>
            <a:r>
              <a:rPr lang="en-US" sz="3200" b="1" dirty="0">
                <a:latin typeface="Salesforce Sans"/>
              </a:rPr>
              <a:t>, Associate Professor, Department of Global Health, George Washington University Milken Institute School of Public Health </a:t>
            </a:r>
          </a:p>
          <a:p>
            <a:pPr lvl="1"/>
            <a:endParaRPr lang="en-US" sz="2400" b="1" dirty="0">
              <a:latin typeface="Salesforce Sans"/>
            </a:endParaRPr>
          </a:p>
        </p:txBody>
      </p:sp>
      <p:sp>
        <p:nvSpPr>
          <p:cNvPr id="5" name="Title 1">
            <a:extLst>
              <a:ext uri="{FF2B5EF4-FFF2-40B4-BE49-F238E27FC236}">
                <a16:creationId xmlns:a16="http://schemas.microsoft.com/office/drawing/2014/main" id="{5E9065DE-F997-4023-AF0D-9BCF71F6054D}"/>
              </a:ext>
            </a:extLst>
          </p:cNvPr>
          <p:cNvSpPr txBox="1">
            <a:spLocks/>
          </p:cNvSpPr>
          <p:nvPr/>
        </p:nvSpPr>
        <p:spPr>
          <a:xfrm>
            <a:off x="1248037" y="6343438"/>
            <a:ext cx="10836872" cy="39543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b="1" dirty="0">
                <a:solidFill>
                  <a:schemeClr val="tx1"/>
                </a:solidFill>
              </a:rPr>
              <a:t>Panelist Bios Available at https://raybourn.force.com/SNEB/s/lt-event?id=a1Y1U000003DhqbUAC#/Agenda</a:t>
            </a:r>
          </a:p>
        </p:txBody>
      </p:sp>
      <p:pic>
        <p:nvPicPr>
          <p:cNvPr id="6" name="Picture 2" descr="Call for Programs | Society for Nutrition Education and Behavior (SNEB)">
            <a:extLst>
              <a:ext uri="{FF2B5EF4-FFF2-40B4-BE49-F238E27FC236}">
                <a16:creationId xmlns:a16="http://schemas.microsoft.com/office/drawing/2014/main" id="{B44F54FD-A8FD-4E23-8E9D-F15506941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097" y="209823"/>
            <a:ext cx="1977974" cy="91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0E644-86CD-4B10-A095-28E4FE781F69}"/>
              </a:ext>
            </a:extLst>
          </p:cNvPr>
          <p:cNvSpPr>
            <a:spLocks noGrp="1"/>
          </p:cNvSpPr>
          <p:nvPr>
            <p:ph type="ctrTitle"/>
          </p:nvPr>
        </p:nvSpPr>
        <p:spPr>
          <a:xfrm>
            <a:off x="86498" y="111213"/>
            <a:ext cx="12010768" cy="1083440"/>
          </a:xfrm>
          <a:solidFill>
            <a:srgbClr val="64B461"/>
          </a:solidFill>
        </p:spPr>
        <p:txBody>
          <a:bodyPr/>
          <a:lstStyle/>
          <a:p>
            <a:pPr algn="ctr"/>
            <a:r>
              <a:rPr lang="en-US" b="1" dirty="0">
                <a:solidFill>
                  <a:schemeClr val="bg1"/>
                </a:solidFill>
              </a:rPr>
              <a:t>Objectives</a:t>
            </a:r>
          </a:p>
        </p:txBody>
      </p:sp>
      <p:sp>
        <p:nvSpPr>
          <p:cNvPr id="8" name="TextBox 7">
            <a:extLst>
              <a:ext uri="{FF2B5EF4-FFF2-40B4-BE49-F238E27FC236}">
                <a16:creationId xmlns:a16="http://schemas.microsoft.com/office/drawing/2014/main" id="{A86BB336-728F-480A-A74D-2D9F8E2700D0}"/>
              </a:ext>
            </a:extLst>
          </p:cNvPr>
          <p:cNvSpPr txBox="1"/>
          <p:nvPr/>
        </p:nvSpPr>
        <p:spPr>
          <a:xfrm>
            <a:off x="86497" y="1161097"/>
            <a:ext cx="11998411" cy="6124754"/>
          </a:xfrm>
          <a:prstGeom prst="rect">
            <a:avLst/>
          </a:prstGeom>
          <a:noFill/>
        </p:spPr>
        <p:txBody>
          <a:bodyPr wrap="square">
            <a:spAutoFit/>
          </a:bodyPr>
          <a:lstStyle/>
          <a:p>
            <a:r>
              <a:rPr lang="en-US" sz="2400" b="1" i="0" dirty="0">
                <a:effectLst/>
                <a:latin typeface="Salesforce Sans"/>
              </a:rPr>
              <a:t>2) US disaster response and recovery, highlighting </a:t>
            </a:r>
            <a:endParaRPr lang="en-US" sz="2400" b="1" dirty="0">
              <a:latin typeface="Salesforce Sans"/>
            </a:endParaRPr>
          </a:p>
          <a:p>
            <a:pPr marL="914400" lvl="1" indent="-457200">
              <a:buClr>
                <a:srgbClr val="128E99"/>
              </a:buClr>
              <a:buFont typeface="Wingdings" panose="05000000000000000000" pitchFamily="2" charset="2"/>
              <a:buChar char="§"/>
            </a:pPr>
            <a:r>
              <a:rPr lang="en-US" sz="2400" b="1" dirty="0">
                <a:latin typeface="Salesforce Sans"/>
              </a:rPr>
              <a:t>The American Red Cross</a:t>
            </a:r>
          </a:p>
          <a:p>
            <a:pPr marL="1257300" lvl="2" indent="-342900">
              <a:buClr>
                <a:srgbClr val="128E99"/>
              </a:buClr>
              <a:buFontTx/>
              <a:buChar char="-"/>
            </a:pPr>
            <a:r>
              <a:rPr lang="en-US" sz="2400" b="1" u="sng" dirty="0" err="1">
                <a:latin typeface="Salesforce Sans"/>
              </a:rPr>
              <a:t>Laurynn</a:t>
            </a:r>
            <a:r>
              <a:rPr lang="en-US" sz="2400" b="1" u="sng" dirty="0">
                <a:latin typeface="Salesforce Sans"/>
              </a:rPr>
              <a:t> Myers, BA</a:t>
            </a:r>
            <a:r>
              <a:rPr lang="en-US" sz="2400" b="1" dirty="0">
                <a:latin typeface="Salesforce Sans"/>
              </a:rPr>
              <a:t>, Manager, National Feeding and Disruption of Emergency Supplies Programs</a:t>
            </a:r>
          </a:p>
          <a:p>
            <a:pPr lvl="2">
              <a:buClr>
                <a:srgbClr val="128E99"/>
              </a:buClr>
            </a:pPr>
            <a:endParaRPr lang="en-US" sz="800" b="1" dirty="0">
              <a:latin typeface="Salesforce Sans"/>
            </a:endParaRPr>
          </a:p>
          <a:p>
            <a:pPr marL="914400" lvl="1" indent="-457200">
              <a:buClr>
                <a:srgbClr val="128E99"/>
              </a:buClr>
              <a:buFont typeface="Wingdings" panose="05000000000000000000" pitchFamily="2" charset="2"/>
              <a:buChar char="§"/>
            </a:pPr>
            <a:r>
              <a:rPr lang="en-US" sz="2400" b="1" dirty="0">
                <a:latin typeface="Salesforce Sans"/>
              </a:rPr>
              <a:t>The Federal Nutrition Safety Net </a:t>
            </a:r>
          </a:p>
          <a:p>
            <a:pPr marL="1257300" lvl="2" indent="-342900">
              <a:buClr>
                <a:srgbClr val="128E99"/>
              </a:buClr>
              <a:buFontTx/>
              <a:buChar char="-"/>
            </a:pPr>
            <a:r>
              <a:rPr lang="en-US" sz="2400" b="1" u="sng" dirty="0">
                <a:latin typeface="Salesforce Sans"/>
              </a:rPr>
              <a:t>Ann Hall, MRE, MSS, RDN, LDN</a:t>
            </a:r>
            <a:r>
              <a:rPr lang="en-US" sz="2400" b="1" dirty="0">
                <a:latin typeface="Salesforce Sans"/>
              </a:rPr>
              <a:t>, United States Department of Agriculture Food and Nutrition Service, working with Scott Carter, Steve </a:t>
            </a:r>
            <a:r>
              <a:rPr lang="en-US" sz="2400" b="1" dirty="0" err="1">
                <a:latin typeface="Salesforce Sans"/>
              </a:rPr>
              <a:t>Hortin</a:t>
            </a:r>
            <a:r>
              <a:rPr lang="en-US" sz="2400" b="1" dirty="0">
                <a:latin typeface="Salesforce Sans"/>
              </a:rPr>
              <a:t>, </a:t>
            </a:r>
            <a:r>
              <a:rPr lang="en-US" sz="2400" b="1" dirty="0" err="1">
                <a:latin typeface="Salesforce Sans"/>
              </a:rPr>
              <a:t>TusaRebecca</a:t>
            </a:r>
            <a:r>
              <a:rPr lang="en-US" sz="2400" b="1" dirty="0">
                <a:latin typeface="Salesforce Sans"/>
              </a:rPr>
              <a:t> </a:t>
            </a:r>
            <a:r>
              <a:rPr lang="en-US" sz="2400" b="1" dirty="0" err="1">
                <a:latin typeface="Salesforce Sans"/>
              </a:rPr>
              <a:t>Pannucci</a:t>
            </a:r>
            <a:r>
              <a:rPr lang="en-US" sz="2400" b="1" dirty="0">
                <a:latin typeface="Salesforce Sans"/>
              </a:rPr>
              <a:t> &amp; Traci </a:t>
            </a:r>
            <a:r>
              <a:rPr lang="en-US" sz="2400" b="1" dirty="0" err="1">
                <a:latin typeface="Salesforce Sans"/>
              </a:rPr>
              <a:t>Mouw</a:t>
            </a:r>
            <a:endParaRPr lang="en-US" sz="2400" b="1" dirty="0">
              <a:latin typeface="Salesforce Sans"/>
            </a:endParaRPr>
          </a:p>
          <a:p>
            <a:pPr lvl="2">
              <a:buClr>
                <a:srgbClr val="128E99"/>
              </a:buClr>
            </a:pPr>
            <a:endParaRPr lang="en-US" sz="800" b="1" dirty="0">
              <a:latin typeface="Salesforce Sans"/>
            </a:endParaRPr>
          </a:p>
          <a:p>
            <a:pPr marL="914400" lvl="1" indent="-457200">
              <a:buClr>
                <a:srgbClr val="128E99"/>
              </a:buClr>
              <a:buFont typeface="Wingdings" panose="05000000000000000000" pitchFamily="2" charset="2"/>
              <a:buChar char="§"/>
            </a:pPr>
            <a:r>
              <a:rPr lang="en-US" sz="2400" b="1" dirty="0">
                <a:latin typeface="Salesforce Sans"/>
              </a:rPr>
              <a:t>Extension </a:t>
            </a:r>
          </a:p>
          <a:p>
            <a:pPr marL="1257300" lvl="2" indent="-342900">
              <a:buClr>
                <a:srgbClr val="128E99"/>
              </a:buClr>
              <a:buFontTx/>
              <a:buChar char="-"/>
            </a:pPr>
            <a:r>
              <a:rPr lang="en-US" sz="2400" b="1" u="sng" dirty="0">
                <a:latin typeface="Salesforce Sans"/>
              </a:rPr>
              <a:t>Lindsey Haynes-Maslow, PhD, MHA</a:t>
            </a:r>
            <a:r>
              <a:rPr lang="en-US" sz="2400" b="1" dirty="0">
                <a:latin typeface="Salesforce Sans"/>
              </a:rPr>
              <a:t>, Associate Professor &amp; Extension Specialist, Department of Agricultural and Human Sciences, North Carolina State University </a:t>
            </a:r>
          </a:p>
          <a:p>
            <a:pPr lvl="2">
              <a:buClr>
                <a:srgbClr val="128E99"/>
              </a:buClr>
            </a:pPr>
            <a:endParaRPr lang="en-US" sz="800" b="1" dirty="0">
              <a:latin typeface="Salesforce Sans"/>
            </a:endParaRPr>
          </a:p>
          <a:p>
            <a:pPr marL="914400" lvl="1" indent="-457200">
              <a:buClr>
                <a:srgbClr val="128E99"/>
              </a:buClr>
              <a:buFont typeface="Wingdings" panose="05000000000000000000" pitchFamily="2" charset="2"/>
              <a:buChar char="§"/>
            </a:pPr>
            <a:r>
              <a:rPr lang="en-US" sz="2400" b="1" dirty="0">
                <a:latin typeface="Salesforce Sans"/>
              </a:rPr>
              <a:t>World Central Kitchen</a:t>
            </a:r>
          </a:p>
          <a:p>
            <a:pPr marL="1257300" lvl="2" indent="-342900">
              <a:buClr>
                <a:srgbClr val="128E99"/>
              </a:buClr>
              <a:buFontTx/>
              <a:buChar char="-"/>
            </a:pPr>
            <a:r>
              <a:rPr lang="en-US" sz="2400" b="1" u="sng" dirty="0">
                <a:latin typeface="Salesforce Sans"/>
              </a:rPr>
              <a:t>Allison </a:t>
            </a:r>
            <a:r>
              <a:rPr lang="en-US" sz="2400" b="1" u="sng" dirty="0" err="1">
                <a:latin typeface="Salesforce Sans"/>
              </a:rPr>
              <a:t>Sosna</a:t>
            </a:r>
            <a:r>
              <a:rPr lang="en-US" sz="2400" b="1" u="sng" dirty="0">
                <a:latin typeface="Salesforce Sans"/>
              </a:rPr>
              <a:t>, MPH</a:t>
            </a:r>
            <a:r>
              <a:rPr lang="en-US" sz="2400" b="1" dirty="0">
                <a:latin typeface="Salesforce Sans"/>
              </a:rPr>
              <a:t>, Director of Nutrition </a:t>
            </a:r>
          </a:p>
          <a:p>
            <a:pPr lvl="2">
              <a:buClr>
                <a:srgbClr val="128E99"/>
              </a:buClr>
            </a:pPr>
            <a:endParaRPr lang="en-US" sz="2400" b="1" dirty="0">
              <a:latin typeface="Salesforce Sans"/>
            </a:endParaRPr>
          </a:p>
          <a:p>
            <a:pPr>
              <a:buClr>
                <a:srgbClr val="128E99"/>
              </a:buClr>
            </a:pPr>
            <a:endParaRPr lang="en-US" sz="2400" b="1" u="sng" dirty="0">
              <a:latin typeface="Salesforce Sans"/>
            </a:endParaRPr>
          </a:p>
          <a:p>
            <a:endParaRPr lang="en-US" sz="800" b="1" dirty="0">
              <a:latin typeface="Salesforce Sans"/>
            </a:endParaRPr>
          </a:p>
        </p:txBody>
      </p:sp>
      <p:sp>
        <p:nvSpPr>
          <p:cNvPr id="5" name="Title 1">
            <a:extLst>
              <a:ext uri="{FF2B5EF4-FFF2-40B4-BE49-F238E27FC236}">
                <a16:creationId xmlns:a16="http://schemas.microsoft.com/office/drawing/2014/main" id="{5E9065DE-F997-4023-AF0D-9BCF71F6054D}"/>
              </a:ext>
            </a:extLst>
          </p:cNvPr>
          <p:cNvSpPr txBox="1">
            <a:spLocks/>
          </p:cNvSpPr>
          <p:nvPr/>
        </p:nvSpPr>
        <p:spPr>
          <a:xfrm>
            <a:off x="1222870" y="6343438"/>
            <a:ext cx="10836871" cy="39543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b="1" dirty="0">
                <a:solidFill>
                  <a:schemeClr val="tx1"/>
                </a:solidFill>
              </a:rPr>
              <a:t>Panelist Bios Available at https://raybourn.force.com/SNEB/s/lt-event?id=a1Y1U000003DhqbUAC#/Agenda</a:t>
            </a:r>
          </a:p>
        </p:txBody>
      </p:sp>
      <p:pic>
        <p:nvPicPr>
          <p:cNvPr id="6" name="Picture 2" descr="Call for Programs | Society for Nutrition Education and Behavior (SNEB)">
            <a:extLst>
              <a:ext uri="{FF2B5EF4-FFF2-40B4-BE49-F238E27FC236}">
                <a16:creationId xmlns:a16="http://schemas.microsoft.com/office/drawing/2014/main" id="{35964045-E358-4B70-91FC-6A02859FC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204" y="195491"/>
            <a:ext cx="1977974" cy="91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5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0E644-86CD-4B10-A095-28E4FE781F69}"/>
              </a:ext>
            </a:extLst>
          </p:cNvPr>
          <p:cNvSpPr>
            <a:spLocks noGrp="1"/>
          </p:cNvSpPr>
          <p:nvPr>
            <p:ph type="ctrTitle"/>
          </p:nvPr>
        </p:nvSpPr>
        <p:spPr>
          <a:xfrm>
            <a:off x="86498" y="111212"/>
            <a:ext cx="12010768" cy="1112107"/>
          </a:xfrm>
          <a:solidFill>
            <a:srgbClr val="64B461"/>
          </a:solidFill>
        </p:spPr>
        <p:txBody>
          <a:bodyPr/>
          <a:lstStyle/>
          <a:p>
            <a:pPr algn="ctr"/>
            <a:r>
              <a:rPr lang="en-US" b="1" dirty="0">
                <a:solidFill>
                  <a:schemeClr val="bg1"/>
                </a:solidFill>
              </a:rPr>
              <a:t>Objectives</a:t>
            </a:r>
          </a:p>
        </p:txBody>
      </p:sp>
      <p:sp>
        <p:nvSpPr>
          <p:cNvPr id="8" name="TextBox 7">
            <a:extLst>
              <a:ext uri="{FF2B5EF4-FFF2-40B4-BE49-F238E27FC236}">
                <a16:creationId xmlns:a16="http://schemas.microsoft.com/office/drawing/2014/main" id="{A86BB336-728F-480A-A74D-2D9F8E2700D0}"/>
              </a:ext>
            </a:extLst>
          </p:cNvPr>
          <p:cNvSpPr txBox="1"/>
          <p:nvPr/>
        </p:nvSpPr>
        <p:spPr>
          <a:xfrm>
            <a:off x="86498" y="1194653"/>
            <a:ext cx="12010768" cy="5755422"/>
          </a:xfrm>
          <a:prstGeom prst="rect">
            <a:avLst/>
          </a:prstGeom>
          <a:noFill/>
        </p:spPr>
        <p:txBody>
          <a:bodyPr wrap="square">
            <a:spAutoFit/>
          </a:bodyPr>
          <a:lstStyle/>
          <a:p>
            <a:r>
              <a:rPr lang="en-US" sz="2400" b="1" dirty="0">
                <a:latin typeface="Salesforce Sans"/>
              </a:rPr>
              <a:t>Provide an overview of:</a:t>
            </a:r>
          </a:p>
          <a:p>
            <a:endParaRPr lang="en-US" sz="800" b="1" dirty="0">
              <a:latin typeface="Salesforce Sans"/>
            </a:endParaRPr>
          </a:p>
          <a:p>
            <a:r>
              <a:rPr lang="en-US" sz="2400" b="1" dirty="0">
                <a:latin typeface="Salesforce Sans"/>
              </a:rPr>
              <a:t>1) Natural disasters in the US and their intersections with food system</a:t>
            </a:r>
          </a:p>
          <a:p>
            <a:endParaRPr lang="en-US" sz="800" b="1" dirty="0">
              <a:latin typeface="Salesforce Sans"/>
            </a:endParaRPr>
          </a:p>
          <a:p>
            <a:r>
              <a:rPr lang="en-US" sz="2400" b="1" i="0" dirty="0">
                <a:effectLst/>
                <a:latin typeface="Salesforce Sans"/>
              </a:rPr>
              <a:t>2) US disaster response and recovery</a:t>
            </a:r>
          </a:p>
          <a:p>
            <a:endParaRPr lang="en-US" sz="800" b="1" i="0" dirty="0">
              <a:effectLst/>
              <a:latin typeface="Salesforce Sans"/>
            </a:endParaRPr>
          </a:p>
          <a:p>
            <a:r>
              <a:rPr lang="en-US" sz="2400" b="1" dirty="0">
                <a:latin typeface="Salesforce Sans"/>
              </a:rPr>
              <a:t>3) SNEB’s </a:t>
            </a:r>
            <a:r>
              <a:rPr lang="en-US" sz="2400" b="1" i="1" dirty="0">
                <a:latin typeface="Salesforce Sans"/>
              </a:rPr>
              <a:t>under review </a:t>
            </a:r>
            <a:r>
              <a:rPr lang="en-US" sz="2400" b="1" dirty="0">
                <a:latin typeface="Salesforce Sans"/>
              </a:rPr>
              <a:t>nutrition emergencies position paper’s recommendations   </a:t>
            </a:r>
          </a:p>
          <a:p>
            <a:endParaRPr lang="en-US" sz="2400" b="1" dirty="0">
              <a:latin typeface="Salesforce Sans"/>
            </a:endParaRPr>
          </a:p>
          <a:p>
            <a:r>
              <a:rPr lang="en-US" sz="2400" b="1" dirty="0">
                <a:latin typeface="Salesforce Sans"/>
              </a:rPr>
              <a:t>During Town Hall portion:</a:t>
            </a:r>
          </a:p>
          <a:p>
            <a:endParaRPr lang="en-US" sz="800" b="1" dirty="0">
              <a:latin typeface="Salesforce Sans"/>
            </a:endParaRPr>
          </a:p>
          <a:p>
            <a:pPr marL="457200" indent="-457200">
              <a:buClr>
                <a:srgbClr val="128E99"/>
              </a:buClr>
              <a:buFont typeface="Wingdings" panose="05000000000000000000" pitchFamily="2" charset="2"/>
              <a:buChar char="§"/>
            </a:pPr>
            <a:r>
              <a:rPr lang="en-US" sz="2400" b="1" dirty="0">
                <a:latin typeface="Salesforce Sans"/>
              </a:rPr>
              <a:t>Provide key takeaways at the Society and individual attendee level </a:t>
            </a:r>
          </a:p>
          <a:p>
            <a:pPr>
              <a:buClr>
                <a:srgbClr val="128E99"/>
              </a:buClr>
            </a:pPr>
            <a:endParaRPr lang="en-US" sz="800" b="1" dirty="0">
              <a:latin typeface="Salesforce Sans"/>
            </a:endParaRPr>
          </a:p>
          <a:p>
            <a:pPr marL="457200" indent="-457200">
              <a:buClr>
                <a:srgbClr val="128E99"/>
              </a:buClr>
              <a:buFont typeface="Wingdings" panose="05000000000000000000" pitchFamily="2" charset="2"/>
              <a:buChar char="§"/>
            </a:pPr>
            <a:r>
              <a:rPr lang="en-US" sz="2400" b="1" dirty="0">
                <a:latin typeface="Salesforce Sans"/>
              </a:rPr>
              <a:t>Discuss and elaborate on key issues and opportunities</a:t>
            </a:r>
          </a:p>
          <a:p>
            <a:pPr>
              <a:buClr>
                <a:srgbClr val="128E99"/>
              </a:buClr>
            </a:pPr>
            <a:endParaRPr lang="en-US" sz="800" b="1" dirty="0">
              <a:latin typeface="Salesforce Sans"/>
            </a:endParaRPr>
          </a:p>
          <a:p>
            <a:pPr marL="457200" indent="-457200">
              <a:buClr>
                <a:srgbClr val="128E99"/>
              </a:buClr>
              <a:buFont typeface="Wingdings" panose="05000000000000000000" pitchFamily="2" charset="2"/>
              <a:buChar char="§"/>
            </a:pPr>
            <a:r>
              <a:rPr lang="en-US" sz="2400" b="1" dirty="0">
                <a:latin typeface="Salesforce Sans"/>
              </a:rPr>
              <a:t>Answer attendees Questions</a:t>
            </a:r>
          </a:p>
          <a:p>
            <a:pPr>
              <a:buClr>
                <a:srgbClr val="128E99"/>
              </a:buClr>
            </a:pPr>
            <a:endParaRPr lang="en-US" sz="800" b="1" dirty="0">
              <a:latin typeface="Salesforce Sans"/>
            </a:endParaRPr>
          </a:p>
          <a:p>
            <a:pPr marL="457200" indent="-457200">
              <a:buClr>
                <a:srgbClr val="128E99"/>
              </a:buClr>
              <a:buFont typeface="Wingdings" panose="05000000000000000000" pitchFamily="2" charset="2"/>
              <a:buChar char="§"/>
            </a:pPr>
            <a:r>
              <a:rPr lang="en-US" sz="2400" b="1" dirty="0">
                <a:latin typeface="Salesforce Sans"/>
              </a:rPr>
              <a:t>Share key resources </a:t>
            </a:r>
          </a:p>
          <a:p>
            <a:endParaRPr lang="en-US" sz="3200" b="1" dirty="0">
              <a:latin typeface="Salesforce Sans"/>
            </a:endParaRPr>
          </a:p>
          <a:p>
            <a:pPr marL="457200" indent="-457200">
              <a:buAutoNum type="arabicParenR"/>
            </a:pPr>
            <a:endParaRPr lang="en-US" sz="3200" b="1" dirty="0">
              <a:latin typeface="Salesforce Sans"/>
            </a:endParaRPr>
          </a:p>
          <a:p>
            <a:endParaRPr lang="en-US" sz="800" b="1" dirty="0">
              <a:latin typeface="Salesforce Sans"/>
            </a:endParaRPr>
          </a:p>
        </p:txBody>
      </p:sp>
      <p:sp>
        <p:nvSpPr>
          <p:cNvPr id="5" name="Title 1">
            <a:extLst>
              <a:ext uri="{FF2B5EF4-FFF2-40B4-BE49-F238E27FC236}">
                <a16:creationId xmlns:a16="http://schemas.microsoft.com/office/drawing/2014/main" id="{5E9065DE-F997-4023-AF0D-9BCF71F6054D}"/>
              </a:ext>
            </a:extLst>
          </p:cNvPr>
          <p:cNvSpPr txBox="1">
            <a:spLocks/>
          </p:cNvSpPr>
          <p:nvPr/>
        </p:nvSpPr>
        <p:spPr>
          <a:xfrm>
            <a:off x="1248037" y="6343438"/>
            <a:ext cx="10836872" cy="39543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b="1" dirty="0">
                <a:solidFill>
                  <a:schemeClr val="tx1"/>
                </a:solidFill>
              </a:rPr>
              <a:t>Panelist Bios Available at https://raybourn.force.com/SNEB/s/lt-event?id=a1Y1U000003DhqbUAC#/Agenda</a:t>
            </a:r>
          </a:p>
        </p:txBody>
      </p:sp>
      <p:pic>
        <p:nvPicPr>
          <p:cNvPr id="6" name="Picture 2" descr="Call for Programs | Society for Nutrition Education and Behavior (SNEB)">
            <a:extLst>
              <a:ext uri="{FF2B5EF4-FFF2-40B4-BE49-F238E27FC236}">
                <a16:creationId xmlns:a16="http://schemas.microsoft.com/office/drawing/2014/main" id="{B44F54FD-A8FD-4E23-8E9D-F15506941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097" y="201434"/>
            <a:ext cx="1977974" cy="91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75DE-A052-47C4-B3EB-468EA54B9AA8}"/>
              </a:ext>
            </a:extLst>
          </p:cNvPr>
          <p:cNvSpPr>
            <a:spLocks noGrp="1"/>
          </p:cNvSpPr>
          <p:nvPr>
            <p:ph type="ctrTitle"/>
          </p:nvPr>
        </p:nvSpPr>
        <p:spPr>
          <a:xfrm>
            <a:off x="519327" y="2027722"/>
            <a:ext cx="7005937" cy="3329581"/>
          </a:xfrm>
        </p:spPr>
        <p:txBody>
          <a:bodyPr/>
          <a:lstStyle/>
          <a:p>
            <a:r>
              <a:rPr lang="en-US" sz="4400" b="1" dirty="0"/>
              <a:t>Position of the Society for Nutrition Education and Behavior: Prioritizing Nutrition Security Before, During and After Natural Disasters in the United States </a:t>
            </a:r>
          </a:p>
        </p:txBody>
      </p:sp>
      <p:pic>
        <p:nvPicPr>
          <p:cNvPr id="1026" name="Picture 2" descr="Call for Programs | Society for Nutrition Education and Behavior (SNEB)">
            <a:extLst>
              <a:ext uri="{FF2B5EF4-FFF2-40B4-BE49-F238E27FC236}">
                <a16:creationId xmlns:a16="http://schemas.microsoft.com/office/drawing/2014/main" id="{8DCB151D-192A-42BF-A994-98EC0EAB5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144" y="4856848"/>
            <a:ext cx="3205061" cy="1482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ic Circle Food Store to be sold at New Orleans auction | Business News  | nola.com">
            <a:extLst>
              <a:ext uri="{FF2B5EF4-FFF2-40B4-BE49-F238E27FC236}">
                <a16:creationId xmlns:a16="http://schemas.microsoft.com/office/drawing/2014/main" id="{00905D38-1088-4285-8B18-B4DAD070F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06" r="2527" b="7516"/>
          <a:stretch/>
        </p:blipFill>
        <p:spPr bwMode="auto">
          <a:xfrm>
            <a:off x="7809334" y="1129257"/>
            <a:ext cx="3961792" cy="3588020"/>
          </a:xfrm>
          <a:prstGeom prst="rect">
            <a:avLst/>
          </a:prstGeom>
          <a:noFill/>
          <a:ln w="63500">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SNEB">
            <a:extLst>
              <a:ext uri="{FF2B5EF4-FFF2-40B4-BE49-F238E27FC236}">
                <a16:creationId xmlns:a16="http://schemas.microsoft.com/office/drawing/2014/main" id="{2C7900F0-9D55-4264-9E14-E0C89BB12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91" y="5993497"/>
            <a:ext cx="284797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91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2021 Conference Colors">
      <a:dk1>
        <a:sysClr val="windowText" lastClr="000000"/>
      </a:dk1>
      <a:lt1>
        <a:sysClr val="window" lastClr="FFFFFF"/>
      </a:lt1>
      <a:dk2>
        <a:srgbClr val="128E99"/>
      </a:dk2>
      <a:lt2>
        <a:srgbClr val="EBEBEB"/>
      </a:lt2>
      <a:accent1>
        <a:srgbClr val="64B461"/>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2021 Conference Slide Template.potx" id="{DC9413FC-D080-4B2C-8D49-61C76746D0E9}" vid="{807A2E91-E072-4492-A40F-1DA64CD80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Conference Slide Template</Template>
  <TotalTime>1725</TotalTime>
  <Words>2799</Words>
  <Application>Microsoft Office PowerPoint</Application>
  <PresentationFormat>Widescreen</PresentationFormat>
  <Paragraphs>226</Paragraphs>
  <Slides>24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Century Gothic</vt:lpstr>
      <vt:lpstr>MuseoSans</vt:lpstr>
      <vt:lpstr>Salesforce Sans</vt:lpstr>
      <vt:lpstr>Symbol</vt:lpstr>
      <vt:lpstr>Times New Roman</vt:lpstr>
      <vt:lpstr>Wingdings</vt:lpstr>
      <vt:lpstr>Wingdings 3</vt:lpstr>
      <vt:lpstr>Ion</vt:lpstr>
      <vt:lpstr>Nutrition Emergencies: Lessons Learned &amp; Opportunities  Moving Forward</vt:lpstr>
      <vt:lpstr>SNEB 2019 Annual Conference </vt:lpstr>
      <vt:lpstr>DRAFT Position of the Society for Nutrition Education and Behavior: Prioritizing Nutrition Security Before, During and After Natural Disasters</vt:lpstr>
      <vt:lpstr>Nutrition Security</vt:lpstr>
      <vt:lpstr>SNEB Position Paper DRAFT Outline</vt:lpstr>
      <vt:lpstr>Objectives</vt:lpstr>
      <vt:lpstr>Objectives</vt:lpstr>
      <vt:lpstr>Objectives</vt:lpstr>
      <vt:lpstr>Position of the Society for Nutrition Education and Behavior: Prioritizing Nutrition Security Before, During and After Natural Disasters in the United States </vt:lpstr>
      <vt:lpstr>DRAFT Position of the Society for Nutrition Education and Behavior: Prioritizing Nutrition Security Before, During and After Natural 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Nutrition Emergencies: Lessons Learned &amp; Opportunities  Moving Forward</vt:lpstr>
      <vt:lpstr>Session Takeaways</vt:lpstr>
      <vt:lpstr>Panelist Discussion Items</vt:lpstr>
      <vt:lpstr>Suggested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Nussear</dc:creator>
  <cp:lastModifiedBy>Sheila</cp:lastModifiedBy>
  <cp:revision>66</cp:revision>
  <dcterms:created xsi:type="dcterms:W3CDTF">2021-03-09T16:01:09Z</dcterms:created>
  <dcterms:modified xsi:type="dcterms:W3CDTF">2021-08-09T23:53:49Z</dcterms:modified>
</cp:coreProperties>
</file>